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7"/>
  </p:notesMasterIdLst>
  <p:sldIdLst>
    <p:sldId id="256" r:id="rId2"/>
    <p:sldId id="489" r:id="rId3"/>
    <p:sldId id="257" r:id="rId4"/>
    <p:sldId id="258" r:id="rId5"/>
    <p:sldId id="259" r:id="rId6"/>
    <p:sldId id="260" r:id="rId7"/>
    <p:sldId id="261" r:id="rId8"/>
    <p:sldId id="262" r:id="rId9"/>
    <p:sldId id="418" r:id="rId10"/>
    <p:sldId id="371" r:id="rId11"/>
    <p:sldId id="372" r:id="rId12"/>
    <p:sldId id="373" r:id="rId13"/>
    <p:sldId id="459" r:id="rId14"/>
    <p:sldId id="374" r:id="rId15"/>
    <p:sldId id="375" r:id="rId16"/>
    <p:sldId id="376" r:id="rId17"/>
    <p:sldId id="422" r:id="rId18"/>
    <p:sldId id="423" r:id="rId19"/>
    <p:sldId id="424" r:id="rId20"/>
    <p:sldId id="446" r:id="rId21"/>
    <p:sldId id="447" r:id="rId22"/>
    <p:sldId id="479" r:id="rId23"/>
    <p:sldId id="467" r:id="rId24"/>
    <p:sldId id="390" r:id="rId25"/>
    <p:sldId id="391" r:id="rId26"/>
    <p:sldId id="392" r:id="rId27"/>
    <p:sldId id="419" r:id="rId28"/>
    <p:sldId id="393" r:id="rId29"/>
    <p:sldId id="394" r:id="rId30"/>
    <p:sldId id="453" r:id="rId31"/>
    <p:sldId id="395" r:id="rId32"/>
    <p:sldId id="420" r:id="rId33"/>
    <p:sldId id="396" r:id="rId34"/>
    <p:sldId id="398" r:id="rId35"/>
    <p:sldId id="433" r:id="rId36"/>
    <p:sldId id="435" r:id="rId37"/>
    <p:sldId id="487" r:id="rId38"/>
    <p:sldId id="436" r:id="rId39"/>
    <p:sldId id="437" r:id="rId40"/>
    <p:sldId id="438" r:id="rId41"/>
    <p:sldId id="405" r:id="rId42"/>
    <p:sldId id="439" r:id="rId43"/>
    <p:sldId id="408" r:id="rId44"/>
    <p:sldId id="409" r:id="rId45"/>
    <p:sldId id="410" r:id="rId46"/>
    <p:sldId id="441" r:id="rId47"/>
    <p:sldId id="411" r:id="rId48"/>
    <p:sldId id="412" r:id="rId49"/>
    <p:sldId id="413" r:id="rId50"/>
    <p:sldId id="442" r:id="rId51"/>
    <p:sldId id="415" r:id="rId52"/>
    <p:sldId id="414" r:id="rId53"/>
    <p:sldId id="468" r:id="rId54"/>
    <p:sldId id="473" r:id="rId55"/>
    <p:sldId id="488" r:id="rId5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F07AA3-7328-4D36-919E-D24544880559}" type="datetimeFigureOut">
              <a:rPr lang="en-IN" smtClean="0"/>
              <a:t>17-04-2024</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2656B0F-DEB8-4FF4-B362-27ED87B2ACBB}" type="slidenum">
              <a:rPr lang="en-IN" smtClean="0"/>
              <a:t>‹#›</a:t>
            </a:fld>
            <a:endParaRPr lang="en-IN"/>
          </a:p>
        </p:txBody>
      </p:sp>
    </p:spTree>
    <p:extLst>
      <p:ext uri="{BB962C8B-B14F-4D97-AF65-F5344CB8AC3E}">
        <p14:creationId xmlns:p14="http://schemas.microsoft.com/office/powerpoint/2010/main" val="234582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Throughpu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ebopedia.com/TERM/K/keyboard.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webopedia.com/TERM/D/display_screen.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 pg 49</a:t>
            </a:r>
          </a:p>
          <a:p>
            <a:pPr>
              <a:buFont typeface="Wingdings" pitchFamily="2" charset="2"/>
              <a:buChar char="à"/>
            </a:pPr>
            <a:r>
              <a:rPr lang="en-US" dirty="0">
                <a:sym typeface="Wingdings" pitchFamily="2" charset="2"/>
              </a:rPr>
              <a:t>Os provides an environment for the execution of programs</a:t>
            </a:r>
          </a:p>
          <a:p>
            <a:pPr>
              <a:buFont typeface="Wingdings" pitchFamily="2" charset="2"/>
              <a:buChar char="à"/>
            </a:pPr>
            <a:r>
              <a:rPr lang="en-US" dirty="0">
                <a:sym typeface="Wingdings" pitchFamily="2" charset="2"/>
              </a:rPr>
              <a:t>It provides certain services to programs and to the users of those programs</a:t>
            </a:r>
          </a:p>
          <a:p>
            <a:pPr>
              <a:buFont typeface="Wingdings" pitchFamily="2" charset="2"/>
              <a:buChar char="à"/>
            </a:pPr>
            <a:r>
              <a:rPr lang="en-US" dirty="0">
                <a:sym typeface="Wingdings" pitchFamily="2" charset="2"/>
              </a:rPr>
              <a:t>The services provided</a:t>
            </a:r>
            <a:r>
              <a:rPr lang="en-US" baseline="0" dirty="0">
                <a:sym typeface="Wingdings" pitchFamily="2" charset="2"/>
              </a:rPr>
              <a:t> by </a:t>
            </a:r>
            <a:r>
              <a:rPr lang="en-US" baseline="0" dirty="0" err="1">
                <a:sym typeface="Wingdings" pitchFamily="2" charset="2"/>
              </a:rPr>
              <a:t>os</a:t>
            </a:r>
            <a:r>
              <a:rPr lang="en-US" baseline="0" dirty="0">
                <a:sym typeface="Wingdings" pitchFamily="2" charset="2"/>
              </a:rPr>
              <a:t> can be categorized in 2 types</a:t>
            </a:r>
          </a:p>
          <a:p>
            <a:pPr>
              <a:buFont typeface="Wingdings" pitchFamily="2" charset="2"/>
              <a:buChar char="à"/>
            </a:pPr>
            <a:r>
              <a:rPr lang="en-US" baseline="0" dirty="0">
                <a:sym typeface="Wingdings" pitchFamily="2" charset="2"/>
              </a:rPr>
              <a:t>1. helpful for Users/ other system program running on the system</a:t>
            </a:r>
          </a:p>
          <a:p>
            <a:pPr>
              <a:buFont typeface="Wingdings" pitchFamily="2" charset="2"/>
              <a:buChar char="à"/>
            </a:pPr>
            <a:r>
              <a:rPr lang="en-US" baseline="0" dirty="0">
                <a:sym typeface="Wingdings" pitchFamily="2" charset="2"/>
              </a:rPr>
              <a:t>2. efficient operations of the system itself. </a:t>
            </a:r>
            <a:endParaRPr lang="en-US" dirty="0">
              <a:sym typeface="Wingdings" pitchFamily="2" charset="2"/>
            </a:endParaRPr>
          </a:p>
          <a:p>
            <a:pPr>
              <a:buFont typeface="Wingdings" pitchFamily="2" charset="2"/>
              <a:buChar char="à"/>
            </a:pPr>
            <a:r>
              <a:rPr lang="en-US" dirty="0">
                <a:sym typeface="Wingdings" pitchFamily="2" charset="2"/>
              </a:rPr>
              <a:t>Specific services provided differ from one </a:t>
            </a:r>
            <a:r>
              <a:rPr lang="en-US" dirty="0" err="1">
                <a:sym typeface="Wingdings" pitchFamily="2" charset="2"/>
              </a:rPr>
              <a:t>os</a:t>
            </a:r>
            <a:r>
              <a:rPr lang="en-US" dirty="0">
                <a:sym typeface="Wingdings" pitchFamily="2" charset="2"/>
              </a:rPr>
              <a:t> to another (but there</a:t>
            </a:r>
            <a:r>
              <a:rPr lang="en-US" baseline="0" dirty="0">
                <a:sym typeface="Wingdings" pitchFamily="2" charset="2"/>
              </a:rPr>
              <a:t> are some common services)</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kernel offers the required abstraction to hide  application programs or low-level hardware details to the system. It act as an </a:t>
            </a:r>
            <a:r>
              <a:rPr lang="en-US" b="1" dirty="0"/>
              <a:t>interface between operating system and other hardware resources. </a:t>
            </a:r>
            <a:r>
              <a:rPr lang="en-US" dirty="0"/>
              <a:t>It is the main part of the operating system that loads firsts and remains in the main memory. It is the bridge between the application and the actual data processing to support the application. It is responsible for task management, memory management and disk management .Its primary function is to manage the computer resources and support  other program who want to use these resources</a:t>
            </a:r>
          </a:p>
          <a:p>
            <a:endParaRPr lang="en-US" dirty="0"/>
          </a:p>
          <a:p>
            <a:r>
              <a:rPr lang="en-US" dirty="0"/>
              <a:t>Shell</a:t>
            </a:r>
            <a:r>
              <a:rPr lang="en-US" baseline="0" dirty="0"/>
              <a:t> - </a:t>
            </a:r>
            <a:r>
              <a:rPr lang="en-US" dirty="0"/>
              <a:t>It is the part of the operating system which receives and executes the operating system command by the user. The commands are then send to the kernel for execution. If the command is valid the </a:t>
            </a:r>
            <a:r>
              <a:rPr lang="en-US" dirty="0" err="1"/>
              <a:t>kernal</a:t>
            </a:r>
            <a:r>
              <a:rPr lang="en-US" dirty="0"/>
              <a:t> starts the execution else error will be produced. When user give command for performing any operation the request goes to the </a:t>
            </a:r>
            <a:r>
              <a:rPr lang="en-US" b="1" dirty="0"/>
              <a:t>SHELL</a:t>
            </a:r>
            <a:r>
              <a:rPr lang="en-US" dirty="0"/>
              <a:t>. The Shell then translates these human program to machine language and then transfer the request to the kernel. The kernel receives the request from shell, processes the request and then displays the result on the screen. All these functions are performed by the kernel in a transparent manner.</a:t>
            </a:r>
          </a:p>
          <a:p>
            <a:r>
              <a:rPr lang="en-US" dirty="0"/>
              <a:t>You should understand that the shell is just a program, meaning it's not a tightly integrated component of the UNIX operating system.  For this reason, users can select what shell they want to use (have loaded) when working on UNIX systems.  Two powerful and frequently used shells, which use very similar syntax, are the </a:t>
            </a:r>
            <a:r>
              <a:rPr lang="en-US" dirty="0" err="1"/>
              <a:t>Korn</a:t>
            </a:r>
            <a:r>
              <a:rPr lang="en-US" dirty="0"/>
              <a:t> and BASH shells.  </a:t>
            </a:r>
            <a:r>
              <a:rPr lang="en-US" dirty="0" err="1"/>
              <a:t>Korn</a:t>
            </a:r>
            <a:r>
              <a:rPr lang="en-US" dirty="0"/>
              <a:t> is more typically used on systems running UNIX and the BASH shell is the default on systems running Linux, which is an operating system that is very similar to UNIX. </a:t>
            </a:r>
          </a:p>
          <a:p>
            <a:r>
              <a:rPr lang="en-US" dirty="0" err="1"/>
              <a:t>Korn</a:t>
            </a:r>
            <a:r>
              <a:rPr lang="en-US" dirty="0"/>
              <a:t> shell</a:t>
            </a:r>
          </a:p>
          <a:p>
            <a:r>
              <a:rPr lang="en-US" dirty="0"/>
              <a:t>Bourne shell</a:t>
            </a:r>
          </a:p>
          <a:p>
            <a:r>
              <a:rPr lang="en-US" dirty="0"/>
              <a:t>C shell</a:t>
            </a:r>
          </a:p>
          <a:p>
            <a:r>
              <a:rPr lang="en-US" dirty="0"/>
              <a:t>POSIX shell</a:t>
            </a:r>
          </a:p>
          <a:p>
            <a:endParaRPr lang="en-US"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Serial Processing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Network Operating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Personal computer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Real time system</a:t>
            </a:r>
          </a:p>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2"/>
                </a:solidFill>
                <a:latin typeface="+mn-lt"/>
                <a:ea typeface="+mn-ea"/>
                <a:cs typeface="+mn-cs"/>
              </a:rPr>
              <a:t>Programs in machine</a:t>
            </a:r>
            <a:r>
              <a:rPr lang="en-US" sz="1200" kern="1200" baseline="0" dirty="0">
                <a:solidFill>
                  <a:schemeClr val="tx2"/>
                </a:solidFill>
                <a:latin typeface="+mn-lt"/>
                <a:ea typeface="+mn-ea"/>
                <a:cs typeface="+mn-cs"/>
              </a:rPr>
              <a:t> code were input through input device (card reader)/ errors indicated through lights</a:t>
            </a:r>
            <a:endParaRPr lang="en-US" sz="1200" kern="1200" dirty="0">
              <a:solidFill>
                <a:schemeClr val="tx2"/>
              </a:solidFill>
              <a:latin typeface="+mn-lt"/>
              <a:ea typeface="+mn-ea"/>
              <a:cs typeface="+mn-cs"/>
            </a:endParaRPr>
          </a:p>
          <a:p>
            <a:r>
              <a:rPr lang="en-US" sz="1200" kern="1200" dirty="0">
                <a:solidFill>
                  <a:schemeClr val="tx2"/>
                </a:solidFill>
                <a:latin typeface="+mn-lt"/>
                <a:ea typeface="+mn-ea"/>
                <a:cs typeface="+mn-cs"/>
              </a:rPr>
              <a:t>These system presented two major problems.</a:t>
            </a:r>
          </a:p>
          <a:p>
            <a:pPr lvl="1"/>
            <a:r>
              <a:rPr lang="en-US" sz="1200" kern="1200" dirty="0">
                <a:solidFill>
                  <a:schemeClr val="tx2"/>
                </a:solidFill>
                <a:latin typeface="+mn-lt"/>
                <a:ea typeface="+mn-ea"/>
                <a:cs typeface="+mn-cs"/>
              </a:rPr>
              <a:t>1. Scheduling</a:t>
            </a:r>
          </a:p>
          <a:p>
            <a:pPr lvl="1"/>
            <a:r>
              <a:rPr lang="en-US" sz="1200" kern="1200" dirty="0">
                <a:solidFill>
                  <a:schemeClr val="tx2"/>
                </a:solidFill>
                <a:latin typeface="+mn-lt"/>
                <a:ea typeface="+mn-ea"/>
                <a:cs typeface="+mn-cs"/>
              </a:rPr>
              <a:t>2. Set up time:</a:t>
            </a:r>
          </a:p>
          <a:p>
            <a:r>
              <a:rPr lang="en-US" sz="1200" kern="1200" dirty="0">
                <a:solidFill>
                  <a:schemeClr val="tx2"/>
                </a:solidFill>
                <a:latin typeface="+mn-lt"/>
                <a:ea typeface="+mn-ea"/>
                <a:cs typeface="+mn-cs"/>
              </a:rPr>
              <a:t>Scheduling: </a:t>
            </a:r>
          </a:p>
          <a:p>
            <a:r>
              <a:rPr lang="en-US" sz="1200" kern="1200" dirty="0">
                <a:solidFill>
                  <a:schemeClr val="tx2"/>
                </a:solidFill>
                <a:latin typeface="+mn-lt"/>
                <a:ea typeface="+mn-ea"/>
                <a:cs typeface="+mn-cs"/>
              </a:rPr>
              <a:t>Used sign up sheet to reserve machine time. A user may sign up for an hour but finishes his job in 45 </a:t>
            </a:r>
          </a:p>
          <a:p>
            <a:r>
              <a:rPr lang="en-US" sz="1200" kern="1200" dirty="0">
                <a:solidFill>
                  <a:schemeClr val="tx2"/>
                </a:solidFill>
                <a:latin typeface="+mn-lt"/>
                <a:ea typeface="+mn-ea"/>
                <a:cs typeface="+mn-cs"/>
              </a:rPr>
              <a:t>minutes. This would result in wasted computer idle time, also the user might run into the problem not </a:t>
            </a:r>
          </a:p>
          <a:p>
            <a:r>
              <a:rPr lang="en-US" sz="1200" kern="1200" dirty="0">
                <a:solidFill>
                  <a:schemeClr val="tx2"/>
                </a:solidFill>
                <a:latin typeface="+mn-lt"/>
                <a:ea typeface="+mn-ea"/>
                <a:cs typeface="+mn-cs"/>
              </a:rPr>
              <a:t>finish his job in </a:t>
            </a:r>
            <a:r>
              <a:rPr lang="en-US" sz="1200" kern="1200" dirty="0" err="1">
                <a:solidFill>
                  <a:schemeClr val="tx2"/>
                </a:solidFill>
                <a:latin typeface="+mn-lt"/>
                <a:ea typeface="+mn-ea"/>
                <a:cs typeface="+mn-cs"/>
              </a:rPr>
              <a:t>alloted</a:t>
            </a:r>
            <a:r>
              <a:rPr lang="en-US" sz="1200" kern="1200" dirty="0">
                <a:solidFill>
                  <a:schemeClr val="tx2"/>
                </a:solidFill>
                <a:latin typeface="+mn-lt"/>
                <a:ea typeface="+mn-ea"/>
                <a:cs typeface="+mn-cs"/>
              </a:rPr>
              <a:t> time.</a:t>
            </a:r>
          </a:p>
          <a:p>
            <a:r>
              <a:rPr lang="en-US" sz="1200" kern="1200" dirty="0">
                <a:solidFill>
                  <a:schemeClr val="tx2"/>
                </a:solidFill>
                <a:latin typeface="+mn-lt"/>
                <a:ea typeface="+mn-ea"/>
                <a:cs typeface="+mn-cs"/>
              </a:rPr>
              <a:t>Set up time: </a:t>
            </a:r>
          </a:p>
          <a:p>
            <a:r>
              <a:rPr lang="en-US" sz="1200" kern="1200" dirty="0">
                <a:solidFill>
                  <a:schemeClr val="tx2"/>
                </a:solidFill>
                <a:latin typeface="+mn-lt"/>
                <a:ea typeface="+mn-ea"/>
                <a:cs typeface="+mn-cs"/>
              </a:rPr>
              <a:t>A single program involves:</a:t>
            </a:r>
          </a:p>
          <a:p>
            <a:r>
              <a:rPr lang="en-US" sz="1200" kern="1200" dirty="0">
                <a:solidFill>
                  <a:schemeClr val="tx2"/>
                </a:solidFill>
                <a:latin typeface="+mn-lt"/>
                <a:ea typeface="+mn-ea"/>
                <a:cs typeface="+mn-cs"/>
              </a:rPr>
              <a:t>●</a:t>
            </a:r>
          </a:p>
          <a:p>
            <a:r>
              <a:rPr lang="en-US" sz="1200" kern="1200" dirty="0">
                <a:solidFill>
                  <a:schemeClr val="tx2"/>
                </a:solidFill>
                <a:latin typeface="+mn-lt"/>
                <a:ea typeface="+mn-ea"/>
                <a:cs typeface="+mn-cs"/>
              </a:rPr>
              <a:t>Loading compiler and source program in memory </a:t>
            </a:r>
          </a:p>
          <a:p>
            <a:r>
              <a:rPr lang="en-US" sz="1200" kern="1200" dirty="0">
                <a:solidFill>
                  <a:schemeClr val="tx2"/>
                </a:solidFill>
                <a:latin typeface="+mn-lt"/>
                <a:ea typeface="+mn-ea"/>
                <a:cs typeface="+mn-cs"/>
              </a:rPr>
              <a:t>●</a:t>
            </a:r>
          </a:p>
          <a:p>
            <a:r>
              <a:rPr lang="en-US" sz="1200" kern="1200" dirty="0">
                <a:solidFill>
                  <a:schemeClr val="tx2"/>
                </a:solidFill>
                <a:latin typeface="+mn-lt"/>
                <a:ea typeface="+mn-ea"/>
                <a:cs typeface="+mn-cs"/>
              </a:rPr>
              <a:t>Saving the compiled program (object code)</a:t>
            </a:r>
          </a:p>
          <a:p>
            <a:r>
              <a:rPr lang="en-US" sz="1200" kern="1200" dirty="0">
                <a:solidFill>
                  <a:schemeClr val="tx2"/>
                </a:solidFill>
                <a:latin typeface="+mn-lt"/>
                <a:ea typeface="+mn-ea"/>
                <a:cs typeface="+mn-cs"/>
              </a:rPr>
              <a:t>●</a:t>
            </a:r>
          </a:p>
          <a:p>
            <a:r>
              <a:rPr lang="en-US" sz="1200" kern="1200" dirty="0">
                <a:solidFill>
                  <a:schemeClr val="tx2"/>
                </a:solidFill>
                <a:latin typeface="+mn-lt"/>
                <a:ea typeface="+mn-ea"/>
                <a:cs typeface="+mn-cs"/>
              </a:rPr>
              <a:t>Loading and linking together object program and common function</a:t>
            </a:r>
          </a:p>
          <a:p>
            <a:r>
              <a:rPr lang="en-US" sz="1200" kern="1200" dirty="0">
                <a:solidFill>
                  <a:schemeClr val="tx2"/>
                </a:solidFill>
                <a:latin typeface="+mn-lt"/>
                <a:ea typeface="+mn-ea"/>
                <a:cs typeface="+mn-cs"/>
              </a:rPr>
              <a:t>Each of these steps involves the mounting or dismounting tapes on setting up punch cards. If an error </a:t>
            </a:r>
          </a:p>
          <a:p>
            <a:r>
              <a:rPr lang="en-US" sz="1200" kern="1200" dirty="0">
                <a:solidFill>
                  <a:schemeClr val="tx2"/>
                </a:solidFill>
                <a:latin typeface="+mn-lt"/>
                <a:ea typeface="+mn-ea"/>
                <a:cs typeface="+mn-cs"/>
              </a:rPr>
              <a:t>occur user had to go the beginning of the set up sequence. Thus, a considerable amount of time is spent </a:t>
            </a:r>
          </a:p>
          <a:p>
            <a:r>
              <a:rPr lang="en-US" sz="1200" kern="1200" dirty="0">
                <a:solidFill>
                  <a:schemeClr val="tx2"/>
                </a:solidFill>
                <a:latin typeface="+mn-lt"/>
                <a:ea typeface="+mn-ea"/>
                <a:cs typeface="+mn-cs"/>
              </a:rPr>
              <a:t>in setting up the program to run. </a:t>
            </a:r>
          </a:p>
          <a:p>
            <a:pPr algn="just">
              <a:spcBef>
                <a:spcPts val="1200"/>
              </a:spcBef>
            </a:pPr>
            <a:endParaRPr lang="en-US" sz="1200" dirty="0">
              <a:solidFill>
                <a:schemeClr val="accent1">
                  <a:lumMod val="50000"/>
                </a:schemeClr>
              </a:solidFill>
            </a:endParaRPr>
          </a:p>
          <a:p>
            <a:pPr marL="0" marR="0" indent="0" algn="just" defTabSz="914400" rtl="0" eaLnBrk="1" fontAlgn="auto" latinLnBrk="0" hangingPunct="1">
              <a:lnSpc>
                <a:spcPct val="100000"/>
              </a:lnSpc>
              <a:spcBef>
                <a:spcPts val="1200"/>
              </a:spcBef>
              <a:spcAft>
                <a:spcPts val="0"/>
              </a:spcAft>
              <a:buClrTx/>
              <a:buSzTx/>
              <a:buFontTx/>
              <a:buNone/>
              <a:tabLst/>
              <a:defRPr/>
            </a:pPr>
            <a:r>
              <a:rPr lang="en-US" sz="1200" dirty="0">
                <a:solidFill>
                  <a:schemeClr val="accent1">
                    <a:lumMod val="50000"/>
                  </a:schemeClr>
                </a:solidFill>
              </a:rPr>
              <a:t>Only one job is done at a time and only on the completion of that job the other job starts</a:t>
            </a:r>
          </a:p>
          <a:p>
            <a:pPr algn="just">
              <a:spcBef>
                <a:spcPts val="1200"/>
              </a:spcBef>
            </a:pPr>
            <a:endParaRPr lang="en-US" sz="1200" dirty="0">
              <a:solidFill>
                <a:schemeClr val="accent1">
                  <a:lumMod val="50000"/>
                </a:schemeClr>
              </a:solidFill>
            </a:endParaRPr>
          </a:p>
          <a:p>
            <a:pPr algn="just">
              <a:spcBef>
                <a:spcPts val="1200"/>
              </a:spcBef>
            </a:pPr>
            <a:endParaRPr lang="en-US" sz="1200" dirty="0">
              <a:solidFill>
                <a:schemeClr val="accent1">
                  <a:lumMod val="50000"/>
                </a:schemeClr>
              </a:solidFill>
            </a:endParaRPr>
          </a:p>
          <a:p>
            <a:pPr algn="just">
              <a:spcBef>
                <a:spcPts val="1200"/>
              </a:spcBef>
            </a:pPr>
            <a:r>
              <a:rPr lang="en-US" sz="1200" dirty="0">
                <a:solidFill>
                  <a:schemeClr val="accent1">
                    <a:lumMod val="50000"/>
                  </a:schemeClr>
                </a:solidFill>
              </a:rPr>
              <a:t>In serial processing the CPU gets the info, analyze it, process it, send it as output and all these functions are done in a sequential manner</a:t>
            </a:r>
          </a:p>
          <a:p>
            <a:pPr algn="just">
              <a:spcBef>
                <a:spcPts val="1200"/>
              </a:spcBef>
              <a:buNone/>
            </a:pPr>
            <a:endParaRPr lang="en-US" sz="1200" dirty="0">
              <a:solidFill>
                <a:schemeClr val="accent1">
                  <a:lumMod val="50000"/>
                </a:schemeClr>
              </a:solidFill>
            </a:endParaRPr>
          </a:p>
          <a:p>
            <a:pPr algn="just">
              <a:spcBef>
                <a:spcPts val="1200"/>
              </a:spcBef>
            </a:pPr>
            <a:r>
              <a:rPr lang="en-US" sz="1200" dirty="0">
                <a:solidFill>
                  <a:schemeClr val="accent1">
                    <a:lumMod val="50000"/>
                  </a:schemeClr>
                </a:solidFill>
              </a:rPr>
              <a:t> i.e., </a:t>
            </a:r>
            <a:r>
              <a:rPr lang="en-US" dirty="0">
                <a:solidFill>
                  <a:schemeClr val="tx1"/>
                </a:solidFill>
                <a:latin typeface="Times New Roman" pitchFamily="18" charset="0"/>
                <a:cs typeface="Times New Roman" pitchFamily="18" charset="0"/>
              </a:rPr>
              <a:t>Machines run from a console with display lights, toggle switches, input device, and printer. </a:t>
            </a:r>
            <a:r>
              <a:rPr lang="en-US" sz="1200" dirty="0"/>
              <a:t>Setup included loading the compiler and source program, saving compiled program, loading and linking</a:t>
            </a:r>
          </a:p>
          <a:p>
            <a:pPr eaLnBrk="1" hangingPunct="1">
              <a:spcBef>
                <a:spcPts val="1200"/>
              </a:spcBef>
            </a:pPr>
            <a:r>
              <a:rPr lang="en-US" sz="1200" dirty="0"/>
              <a:t>Schedule time, e.g. sign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Ekta-6, </a:t>
            </a:r>
            <a:r>
              <a:rPr lang="en-US" dirty="0" err="1"/>
              <a:t>Madhu</a:t>
            </a:r>
            <a:r>
              <a:rPr lang="en-US" dirty="0"/>
              <a:t> slides, </a:t>
            </a:r>
            <a:r>
              <a:rPr lang="en-US" dirty="0" err="1"/>
              <a:t>godbole</a:t>
            </a:r>
            <a:endParaRPr lang="en-US" dirty="0"/>
          </a:p>
          <a:p>
            <a:r>
              <a:rPr lang="en-US" sz="1200" dirty="0">
                <a:solidFill>
                  <a:schemeClr val="tx1"/>
                </a:solidFill>
                <a:latin typeface="Times New Roman" pitchFamily="18" charset="0"/>
                <a:cs typeface="Times New Roman" pitchFamily="18" charset="0"/>
                <a:sym typeface="Symbol" pitchFamily="18" charset="2"/>
              </a:rPr>
              <a:t>First rudimentary operating system.</a:t>
            </a:r>
          </a:p>
          <a:p>
            <a:endParaRPr lang="en-US" sz="1200" dirty="0">
              <a:solidFill>
                <a:schemeClr val="tx1"/>
              </a:solidFill>
              <a:latin typeface="Times New Roman" pitchFamily="18" charset="0"/>
              <a:cs typeface="Times New Roman" pitchFamily="18" charset="0"/>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sym typeface="Symbol" pitchFamily="18" charset="2"/>
              </a:rPr>
              <a:t>Wasted time due to scheduling and setup time in Serial Processing was unacceptable.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sym typeface="Symbol" pitchFamily="18" charset="2"/>
              </a:rPr>
              <a:t>To improve utilization, concept of a batch operating system was developed.</a:t>
            </a:r>
          </a:p>
          <a:p>
            <a:r>
              <a:rPr lang="en-US" sz="1200" kern="1200" dirty="0">
                <a:solidFill>
                  <a:schemeClr val="tx2"/>
                </a:solidFill>
                <a:latin typeface="+mn-lt"/>
                <a:ea typeface="+mn-ea"/>
                <a:cs typeface="+mn-cs"/>
              </a:rPr>
              <a:t>The central idea behind the simple batch-processing scheme is the use of a piece of software known as the monitor. With this type of OS, the user no longer has direct access to the processor. Instead, the user submits the job on cards or tape to a computer operator, who batches the jobs together sequentially and places the entire batch on an input device, for use by the monitor. Each program is constructed to branch back to the monitor when it completes processing, at which point the monitor automatically</a:t>
            </a:r>
          </a:p>
          <a:p>
            <a:r>
              <a:rPr lang="en-US" sz="1200" kern="1200" dirty="0">
                <a:solidFill>
                  <a:schemeClr val="tx2"/>
                </a:solidFill>
                <a:latin typeface="+mn-lt"/>
                <a:ea typeface="+mn-ea"/>
                <a:cs typeface="+mn-cs"/>
              </a:rPr>
              <a:t>begins loading the next program.</a:t>
            </a:r>
            <a:r>
              <a:rPr lang="en-US" sz="1200" kern="1200" baseline="0" dirty="0">
                <a:solidFill>
                  <a:schemeClr val="tx2"/>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a:t>
            </a:r>
            <a:r>
              <a:rPr lang="en-US" dirty="0" err="1"/>
              <a:t>cobol</a:t>
            </a:r>
            <a:r>
              <a:rPr lang="en-US" dirty="0"/>
              <a:t> programs together, basic together in one batch</a:t>
            </a:r>
          </a:p>
          <a:p>
            <a:pPr lvl="0" rtl="0"/>
            <a:endParaRPr lang="en-US" dirty="0"/>
          </a:p>
          <a:p>
            <a:pPr lvl="0" rtl="0"/>
            <a:r>
              <a:rPr lang="en-US" dirty="0"/>
              <a:t>Job Control Language – JCL -Special type of programming language used to provide instructions to the monitor, </a:t>
            </a:r>
            <a:r>
              <a:rPr lang="en-US" sz="3200" dirty="0">
                <a:solidFill>
                  <a:schemeClr val="bg1"/>
                </a:solidFill>
              </a:rPr>
              <a:t>what compiler to use, what data to use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70000"/>
              </a:lnSpc>
            </a:pPr>
            <a:r>
              <a:rPr lang="en-US" dirty="0">
                <a:solidFill>
                  <a:srgbClr val="800080"/>
                </a:solidFill>
                <a:latin typeface="Times New Roman" pitchFamily="18" charset="0"/>
                <a:cs typeface="Times New Roman" pitchFamily="18" charset="0"/>
              </a:rPr>
              <a:t>bring cards to 1401</a:t>
            </a:r>
          </a:p>
          <a:p>
            <a:pPr lvl="1">
              <a:lnSpc>
                <a:spcPct val="70000"/>
              </a:lnSpc>
            </a:pPr>
            <a:r>
              <a:rPr lang="en-US" dirty="0">
                <a:solidFill>
                  <a:srgbClr val="800080"/>
                </a:solidFill>
                <a:latin typeface="Times New Roman" pitchFamily="18" charset="0"/>
                <a:cs typeface="Times New Roman" pitchFamily="18" charset="0"/>
              </a:rPr>
              <a:t>read cards to tape</a:t>
            </a:r>
          </a:p>
          <a:p>
            <a:pPr lvl="1">
              <a:lnSpc>
                <a:spcPct val="70000"/>
              </a:lnSpc>
            </a:pPr>
            <a:r>
              <a:rPr lang="en-US" dirty="0">
                <a:solidFill>
                  <a:srgbClr val="800080"/>
                </a:solidFill>
                <a:latin typeface="Times New Roman" pitchFamily="18" charset="0"/>
                <a:cs typeface="Times New Roman" pitchFamily="18" charset="0"/>
              </a:rPr>
              <a:t>put tape on 7094 which does computing</a:t>
            </a:r>
          </a:p>
          <a:p>
            <a:pPr lvl="1">
              <a:lnSpc>
                <a:spcPct val="70000"/>
              </a:lnSpc>
            </a:pPr>
            <a:r>
              <a:rPr lang="en-US" dirty="0">
                <a:solidFill>
                  <a:srgbClr val="800080"/>
                </a:solidFill>
                <a:latin typeface="Times New Roman" pitchFamily="18" charset="0"/>
                <a:cs typeface="Times New Roman" pitchFamily="18" charset="0"/>
              </a:rPr>
              <a:t>put tape on 1401 which prints output</a:t>
            </a:r>
            <a:endParaRPr lang="en-US"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advantages of batch systems:-</a:t>
            </a:r>
          </a:p>
          <a:p>
            <a:r>
              <a:rPr lang="en-US" dirty="0"/>
              <a:t>Repeated jobs are done fast in batch systems without user interaction.</a:t>
            </a:r>
          </a:p>
          <a:p>
            <a:r>
              <a:rPr lang="en-US" dirty="0"/>
              <a:t>You don’t need special hardware and system support to input data in batch systems.</a:t>
            </a:r>
          </a:p>
          <a:p>
            <a:r>
              <a:rPr lang="en-US" dirty="0"/>
              <a:t>Best for large organizations but small organizations can also benefit from it.</a:t>
            </a:r>
          </a:p>
          <a:p>
            <a:r>
              <a:rPr lang="en-US" dirty="0"/>
              <a:t>Batch systems can work offline so it makes less stress on processor.</a:t>
            </a:r>
          </a:p>
          <a:p>
            <a:r>
              <a:rPr lang="en-US" dirty="0"/>
              <a:t>Processor consumes good time while processing that mean it knows which job to process next. In real time systems we don’t have expectation time of how long the job is and what is estimated time to complete it. But in batch systems the processor knows how long the job is as it is queued.</a:t>
            </a:r>
          </a:p>
          <a:p>
            <a:r>
              <a:rPr lang="en-US" dirty="0"/>
              <a:t>Sharing of batch system for multiple users.</a:t>
            </a:r>
          </a:p>
          <a:p>
            <a:r>
              <a:rPr lang="en-US" dirty="0"/>
              <a:t>The idle time batch system is very less.</a:t>
            </a:r>
          </a:p>
          <a:p>
            <a:r>
              <a:rPr lang="en-US" dirty="0"/>
              <a:t>You can assign specific time for the batch jobs so when the computer is idle it starts processing the batch jobs i.e. at night or any free time.</a:t>
            </a:r>
          </a:p>
          <a:p>
            <a:r>
              <a:rPr lang="en-US" dirty="0"/>
              <a:t>The batch systems can manage large repeated work easily.</a:t>
            </a:r>
          </a:p>
          <a:p>
            <a:r>
              <a:rPr lang="en-US" b="1" u="sng" dirty="0"/>
              <a:t>Disadvantages of batch processing systems</a:t>
            </a:r>
            <a:endParaRPr lang="en-US" dirty="0"/>
          </a:p>
          <a:p>
            <a:r>
              <a:rPr lang="en-US" dirty="0"/>
              <a:t>Computer operators must be trained for using batch systems.</a:t>
            </a:r>
          </a:p>
          <a:p>
            <a:r>
              <a:rPr lang="en-US" dirty="0"/>
              <a:t>It is difficult to debug batch systems.</a:t>
            </a:r>
          </a:p>
          <a:p>
            <a:r>
              <a:rPr lang="en-US" dirty="0"/>
              <a:t>Batch systems are sometime costly.</a:t>
            </a:r>
          </a:p>
          <a:p>
            <a:r>
              <a:rPr lang="en-US" dirty="0"/>
              <a:t>If some job takes too much time i.e. if error occurs in job then other jobs will wait for unknown time.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http://www.slideshare.net/myrajendra/5-spooling-and-buffering</a:t>
            </a:r>
          </a:p>
          <a:p>
            <a:endParaRPr lang="en-US" dirty="0"/>
          </a:p>
          <a:p>
            <a:pPr eaLnBrk="1" hangingPunct="1">
              <a:lnSpc>
                <a:spcPct val="140000"/>
              </a:lnSpc>
            </a:pPr>
            <a:r>
              <a:rPr lang="en-US" sz="1200" dirty="0"/>
              <a:t>After the data have been read and the CPU is about to start the operation, the input device is instructed to begin the next input operation</a:t>
            </a:r>
          </a:p>
          <a:p>
            <a:pPr eaLnBrk="1" hangingPunct="1">
              <a:lnSpc>
                <a:spcPct val="140000"/>
              </a:lnSpc>
            </a:pPr>
            <a:r>
              <a:rPr lang="en-US" sz="1200" dirty="0"/>
              <a:t>Both the CPU and I/O device are busy</a:t>
            </a:r>
          </a:p>
          <a:p>
            <a:pPr eaLnBrk="1" hangingPunct="1"/>
            <a:r>
              <a:rPr lang="en-US" sz="1200" dirty="0"/>
              <a:t>By the time CPU is ready for next operation, the input device would have finished reading it</a:t>
            </a:r>
          </a:p>
          <a:p>
            <a:pPr eaLnBrk="1" hangingPunct="1"/>
            <a:endParaRPr lang="en-US" sz="1200" dirty="0"/>
          </a:p>
          <a:p>
            <a:pPr eaLnBrk="1" hangingPunct="1"/>
            <a:r>
              <a:rPr lang="en-US" sz="1200" dirty="0"/>
              <a:t>CPU creates data and puts into a buffer until an output device can accept  it</a:t>
            </a:r>
          </a:p>
          <a:p>
            <a:endParaRPr lang="en-US" dirty="0"/>
          </a:p>
          <a:p>
            <a:endParaRPr lang="en-US" dirty="0"/>
          </a:p>
          <a:p>
            <a:endParaRPr lang="en-US" dirty="0"/>
          </a:p>
          <a:p>
            <a:endParaRPr lang="en-US" dirty="0"/>
          </a:p>
          <a:p>
            <a:endParaRPr lang="en-US" dirty="0"/>
          </a:p>
          <a:p>
            <a:r>
              <a:rPr lang="en-US" dirty="0"/>
              <a:t>2</a:t>
            </a:r>
            <a:r>
              <a:rPr lang="en-US" baseline="30000" dirty="0"/>
              <a:t>nd</a:t>
            </a:r>
            <a:r>
              <a:rPr lang="en-US" dirty="0"/>
              <a:t> reason example</a:t>
            </a:r>
            <a:r>
              <a:rPr lang="en-US" dirty="0">
                <a:sym typeface="Wingdings" pitchFamily="2" charset="2"/>
              </a:rPr>
              <a:t> Device1 transfers</a:t>
            </a:r>
            <a:r>
              <a:rPr lang="en-US" baseline="0" dirty="0">
                <a:sym typeface="Wingdings" pitchFamily="2" charset="2"/>
              </a:rPr>
              <a:t> 16 bits at a time but device2 can receive only 8 bits at a time.</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Copy semantics </a:t>
            </a:r>
            <a:r>
              <a:rPr lang="en-US" dirty="0"/>
              <a:t>- to support “copy semantics” for I/O write operations write single version of data (no mixing of old and new data can happen) - </a:t>
            </a:r>
            <a:r>
              <a:rPr lang="en-US" sz="1200" b="0" i="0" kern="1200" dirty="0">
                <a:solidFill>
                  <a:schemeClr val="tx2"/>
                </a:solidFill>
                <a:latin typeface="+mn-lt"/>
                <a:ea typeface="+mn-ea"/>
                <a:cs typeface="+mn-cs"/>
              </a:rPr>
              <a:t>For example, when an application makes a request for a disk write, the data is copied from the user's memory area into a kernel buffer. Now the application can change their copy of the data, but the data which eventually gets written out to disk should be the version of the data at the time the write request was made.</a:t>
            </a:r>
            <a:endParaRPr lang="en-US" dirty="0"/>
          </a:p>
          <a:p>
            <a:endParaRPr lang="en-US" dirty="0"/>
          </a:p>
          <a:p>
            <a:r>
              <a:rPr lang="en-US" dirty="0"/>
              <a:t>http://www.slideshare.net/myrajendra/5-spooling-and-buffering</a:t>
            </a:r>
          </a:p>
          <a:p>
            <a:endParaRPr lang="en-US" dirty="0"/>
          </a:p>
          <a:p>
            <a:pPr eaLnBrk="1" hangingPunct="1">
              <a:lnSpc>
                <a:spcPct val="140000"/>
              </a:lnSpc>
            </a:pPr>
            <a:r>
              <a:rPr lang="en-US" sz="1200" dirty="0"/>
              <a:t>After the data have been read and the CPU is about to start the operation, the input device is instructed to begin the next input operation</a:t>
            </a:r>
          </a:p>
          <a:p>
            <a:pPr eaLnBrk="1" hangingPunct="1">
              <a:lnSpc>
                <a:spcPct val="140000"/>
              </a:lnSpc>
            </a:pPr>
            <a:r>
              <a:rPr lang="en-US" sz="1200" dirty="0"/>
              <a:t>Both the CPU and I/O device are busy</a:t>
            </a:r>
          </a:p>
          <a:p>
            <a:pPr eaLnBrk="1" hangingPunct="1"/>
            <a:r>
              <a:rPr lang="en-US" sz="1200" dirty="0"/>
              <a:t>By the time CPU is ready for next operation, the input device would have finished reading it</a:t>
            </a:r>
          </a:p>
          <a:p>
            <a:pPr eaLnBrk="1" hangingPunct="1"/>
            <a:endParaRPr lang="en-US" sz="1200" dirty="0"/>
          </a:p>
          <a:p>
            <a:pPr eaLnBrk="1" hangingPunct="1"/>
            <a:r>
              <a:rPr lang="en-US" sz="1200" dirty="0"/>
              <a:t>CPU creates data and puts into a buffer until an output device can accept  it</a:t>
            </a:r>
          </a:p>
          <a:p>
            <a:endParaRPr lang="en-US" dirty="0"/>
          </a:p>
          <a:p>
            <a:endParaRPr lang="en-US" dirty="0"/>
          </a:p>
          <a:p>
            <a:endParaRPr lang="en-US" dirty="0"/>
          </a:p>
          <a:p>
            <a:endParaRPr lang="en-US" dirty="0"/>
          </a:p>
          <a:p>
            <a:endParaRPr lang="en-US" dirty="0"/>
          </a:p>
          <a:p>
            <a:r>
              <a:rPr lang="en-US" dirty="0"/>
              <a:t>2</a:t>
            </a:r>
            <a:r>
              <a:rPr lang="en-US" baseline="30000" dirty="0"/>
              <a:t>nd</a:t>
            </a:r>
            <a:r>
              <a:rPr lang="en-US" dirty="0"/>
              <a:t> reason example</a:t>
            </a:r>
            <a:r>
              <a:rPr lang="en-US" dirty="0">
                <a:sym typeface="Wingdings" pitchFamily="2" charset="2"/>
              </a:rPr>
              <a:t> Device1 transfers</a:t>
            </a:r>
            <a:r>
              <a:rPr lang="en-US" baseline="0" dirty="0">
                <a:sym typeface="Wingdings" pitchFamily="2" charset="2"/>
              </a:rPr>
              <a:t> 16 bits at a time but device2 can receive only 8 bits at a time.</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The </a:t>
            </a:r>
            <a:r>
              <a:rPr lang="en-US" b="1" dirty="0" err="1"/>
              <a:t>Input/Output</a:t>
            </a:r>
            <a:r>
              <a:rPr lang="en-US" b="1" dirty="0"/>
              <a:t> Model</a:t>
            </a:r>
          </a:p>
          <a:p>
            <a:r>
              <a:rPr lang="en-US" dirty="0"/>
              <a:t>When you type on a keyboard, you're using an input device. When the letters you type appear on the screen, the screen is an output device. In many operating systems, text appearing in a terminal window is called "standard output." Standard output isn't buffered by default. The reason for this is that nobody really wants to type out everything and not see it for a few seconds; if you experience this when typing in a program, you'll rightly be convinced that something is wrong.</a:t>
            </a:r>
          </a:p>
          <a:p>
            <a:r>
              <a:rPr lang="en-US" b="1" dirty="0"/>
              <a:t>Spooling</a:t>
            </a:r>
          </a:p>
          <a:p>
            <a:r>
              <a:rPr lang="en-US" dirty="0"/>
              <a:t>Spooling's name comes from the acronym for Simultaneous Peripheral Operation On-Line (SPOOL). Spooling waits until the entire operation is done before sending it to the output device or a network, and your likeliest encounter with spooling probably comes from sending a document to a printer. If you've ever wondered why there's a delay between when you press "Print" and a document coming out of the printer, spooling is why – the computer processes the entire print job into a format the printer can handle and sends it down the serial bus to the printer. Spooling is also used for sending and receiving email.</a:t>
            </a:r>
          </a:p>
          <a:p>
            <a:r>
              <a:rPr lang="en-US" b="1" dirty="0"/>
              <a:t>Buffering</a:t>
            </a:r>
          </a:p>
          <a:p>
            <a:r>
              <a:rPr lang="en-US" dirty="0"/>
              <a:t>Spooling is great for some sorts of computer tasks, but it's not appropriate for others. Watching video on YouTube comes with the expectation that clicking "Play" will cause the video to begin playing immediately. For this to work, the website sends small parts of the video when the page loads, and then starts sending the next parts of the video when the "Play" button is clicked. These subsequent parts are queued up in a buffer so that the video plays smoothly even though it's not fully downloaded when you start it.</a:t>
            </a:r>
          </a:p>
          <a:p>
            <a:r>
              <a:rPr lang="en-US" dirty="0"/>
              <a:t>Preloading data into a reserved area of memory (the buffer).</a:t>
            </a:r>
          </a:p>
          <a:p>
            <a:r>
              <a:rPr lang="en-US" dirty="0"/>
              <a:t>It temporarily stores input or output data in an attempt to better match the speeds of two devices such as a fast CPU and a slow disk drive.</a:t>
            </a:r>
          </a:p>
          <a:p>
            <a:r>
              <a:rPr lang="en-US" dirty="0"/>
              <a:t>Buffer may be used in between when moving data between two processes within a computer. Data is stored in buffer as it is retrieved from one processes or just before it is sent to another process.</a:t>
            </a:r>
          </a:p>
          <a:p>
            <a:r>
              <a:rPr lang="en-US" dirty="0"/>
              <a:t>With spooling, the disk is used as a very large buffer. Usually complete jobs are queued on disk to be completed later.</a:t>
            </a:r>
          </a:p>
          <a:p>
            <a:r>
              <a:rPr lang="en-US" b="1" dirty="0"/>
              <a:t>It is mostly used for input, output, and sometimes temporary storage of data either when transfer of data takes place or data that may be modified in a non-sequential manner.</a:t>
            </a:r>
            <a:endParaRPr lang="en-US"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 user interface system calls</a:t>
            </a:r>
            <a:r>
              <a:rPr lang="en-US" baseline="0" dirty="0"/>
              <a:t> are made to access the services of OS.</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 the slide from http://www.tutorialspoint.com/operating_system/os_properties.htm</a:t>
            </a:r>
          </a:p>
          <a:p>
            <a:r>
              <a:rPr lang="en-US" dirty="0"/>
              <a:t>Interleave = interrupt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It Overlap I/O of one job with computation of another job.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rPr>
              <a:t>It maintains the Job pool – data structure that allows the OS to select which job to run next in order to increase CPU utilization. </a:t>
            </a:r>
          </a:p>
          <a:p>
            <a:endParaRPr lang="en-US" dirty="0"/>
          </a:p>
          <a:p>
            <a:r>
              <a:rPr lang="en-US" dirty="0" err="1"/>
              <a:t>E.g</a:t>
            </a:r>
            <a:r>
              <a:rPr lang="en-US" dirty="0"/>
              <a:t>: Print spooling and Mail spools etc. When there is a resource (like printer)  to be accessed by two or more processes(or devices), there spooling comes handy to schedule the tasks. Data from each process is put on the spool (print queue) and processed in FIFO(first in first out)  manner. With spooling all process can access the resource without waiting. After writing the data on spool, process can perform other tasks. And printing process operates </a:t>
            </a:r>
            <a:r>
              <a:rPr lang="en-US" dirty="0" err="1"/>
              <a:t>seperately</a:t>
            </a:r>
            <a:r>
              <a:rPr lang="en-US" dirty="0"/>
              <a:t>. Without spooling, process would be tied up until the printing finished. </a:t>
            </a:r>
            <a:r>
              <a:rPr lang="en-US" b="1" dirty="0"/>
              <a:t>Spooling is useful for the devices which have differing data access rate. Used mainly when processes share some resource and needed to have synchronization.</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2"/>
                </a:solidFill>
                <a:latin typeface="+mn-lt"/>
                <a:ea typeface="+mn-ea"/>
                <a:cs typeface="+mn-cs"/>
              </a:rPr>
              <a:t>Example of multiprogramming, we open word, excel, access and other applications together but while we type in word other applications such as excel and access are just present in main memory but they are not performing any task or work. Or we can say that are not being used at the same time.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2"/>
                </a:solidFill>
                <a:latin typeface="+mn-lt"/>
                <a:ea typeface="+mn-ea"/>
                <a:cs typeface="+mn-cs"/>
              </a:rPr>
              <a:t>Finally, note that if there are N ready processes and all of those are highly CPU-bound (i.e., they mostly execute CPU tasks and none or very few I/O operations), in the very worst case one program might wait all the other N-1 ones to complete before executing.</a:t>
            </a:r>
          </a:p>
          <a:p>
            <a:pPr>
              <a:buFont typeface="Wingdings" pitchFamily="2" charset="2"/>
              <a:buChar char="à"/>
            </a:pPr>
            <a:r>
              <a:rPr lang="en-US" dirty="0">
                <a:sym typeface="Wingdings" pitchFamily="2" charset="2"/>
              </a:rPr>
              <a:t>Since multiple programs resides in memory</a:t>
            </a:r>
            <a:r>
              <a:rPr lang="en-US" baseline="0" dirty="0">
                <a:sym typeface="Wingdings" pitchFamily="2" charset="2"/>
              </a:rPr>
              <a:t> .. So need large memory…. Secondary storage is used for this purpose.</a:t>
            </a:r>
          </a:p>
          <a:p>
            <a:pPr>
              <a:buFont typeface="Wingdings" pitchFamily="2" charset="2"/>
              <a:buChar char="à"/>
            </a:pPr>
            <a:r>
              <a:rPr lang="en-US" baseline="0" dirty="0">
                <a:sym typeface="Wingdings" pitchFamily="2" charset="2"/>
              </a:rPr>
              <a:t>Unauthorized access to data of one program by other program should be avoided. So proper memory protection mechanism requires</a:t>
            </a:r>
          </a:p>
          <a:p>
            <a:pPr>
              <a:buFont typeface="Wingdings" pitchFamily="2" charset="2"/>
              <a:buNone/>
            </a:pPr>
            <a:r>
              <a:rPr lang="en-US" dirty="0"/>
              <a:t>Example of multiprogramming, we open word, excel, access and other applications together but while we type in word other applications such as excel and access are just present in main memory but they are not performing any task or work. Or we can say that are not being used at the same time. </a:t>
            </a:r>
          </a:p>
          <a:p>
            <a:pPr eaLnBrk="1" hangingPunct="1">
              <a:spcBef>
                <a:spcPct val="20000"/>
              </a:spcBef>
              <a:buClr>
                <a:schemeClr val="tx2"/>
              </a:buClr>
              <a:buFont typeface="Wingdings" pitchFamily="2" charset="2"/>
              <a:buChar char="ü"/>
            </a:pPr>
            <a:r>
              <a:rPr lang="en-US" sz="1200" dirty="0">
                <a:solidFill>
                  <a:schemeClr val="accent1">
                    <a:lumMod val="50000"/>
                  </a:schemeClr>
                </a:solidFill>
              </a:rPr>
              <a:t>Program status preservation.</a:t>
            </a:r>
          </a:p>
          <a:p>
            <a:pPr eaLnBrk="1" hangingPunct="1">
              <a:spcBef>
                <a:spcPct val="20000"/>
              </a:spcBef>
              <a:buClr>
                <a:schemeClr val="tx2"/>
              </a:buClr>
              <a:buFont typeface="Wingdings" pitchFamily="2" charset="2"/>
              <a:buChar char="ü"/>
            </a:pPr>
            <a:r>
              <a:rPr lang="en-US" sz="1200" dirty="0">
                <a:solidFill>
                  <a:schemeClr val="accent1">
                    <a:lumMod val="50000"/>
                  </a:schemeClr>
                </a:solidFill>
              </a:rPr>
              <a:t> Proper job mix (I/O bound and CPU bound)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ction="ppaction://hlinkfile" tooltip="Throughput"/>
              </a:rPr>
              <a:t>Throughput</a:t>
            </a:r>
            <a:r>
              <a:rPr lang="en-US" dirty="0"/>
              <a:t> - The total number of processes that complete their execution per time unit. OR Time required to complete the execution of all the processes.</a:t>
            </a:r>
          </a:p>
          <a:p>
            <a:r>
              <a:rPr lang="en-US" sz="1200" dirty="0">
                <a:solidFill>
                  <a:schemeClr val="accent1">
                    <a:lumMod val="50000"/>
                  </a:schemeClr>
                </a:solidFill>
                <a:sym typeface="Symbol" pitchFamily="18" charset="2"/>
              </a:rPr>
              <a:t>Logical parallelism –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4500" dirty="0">
                <a:solidFill>
                  <a:schemeClr val="accent1">
                    <a:lumMod val="50000"/>
                  </a:schemeClr>
                </a:solidFill>
                <a:sym typeface="Symbol" pitchFamily="18" charset="2"/>
              </a:rPr>
              <a:t>Appears that many programs are allotted CPU almost simultaneously</a:t>
            </a:r>
            <a:r>
              <a:rPr lang="en-US" sz="4500" dirty="0">
                <a:solidFill>
                  <a:schemeClr val="accent1">
                    <a:lumMod val="50000"/>
                  </a:schemeClr>
                </a:solidFill>
              </a:rPr>
              <a:t>.</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Processor time is shared among multiple users</a:t>
            </a:r>
          </a:p>
          <a:p>
            <a:r>
              <a:rPr lang="en-US" sz="1200" dirty="0"/>
              <a:t>Multiple users simultaneously access the system through terminals, with the OS interleaving the execution of each user program in a short burst or quantum of computation</a:t>
            </a:r>
          </a:p>
          <a:p>
            <a:r>
              <a:rPr lang="en-US" sz="1200" kern="1200" baseline="0" dirty="0">
                <a:solidFill>
                  <a:schemeClr val="tx1"/>
                </a:solidFill>
                <a:latin typeface="+mn-lt"/>
                <a:ea typeface="+mn-ea"/>
                <a:cs typeface="+mn-cs"/>
              </a:rPr>
              <a:t>given the relatively slow human reaction time, the response time on a properly designed system should be similar to that on a dedicated computer.</a:t>
            </a:r>
            <a:endParaRPr lang="en-US" dirty="0"/>
          </a:p>
          <a:p>
            <a:pPr algn="just"/>
            <a:endParaRPr lang="en-US" sz="1200" dirty="0">
              <a:solidFill>
                <a:schemeClr val="accent1">
                  <a:lumMod val="50000"/>
                </a:schemeClr>
              </a:solidFill>
            </a:endParaRPr>
          </a:p>
          <a:p>
            <a:pPr algn="just"/>
            <a:endParaRPr lang="en-US" sz="1200" dirty="0">
              <a:solidFill>
                <a:schemeClr val="accent1">
                  <a:lumMod val="50000"/>
                </a:schemeClr>
              </a:solidFill>
            </a:endParaRPr>
          </a:p>
          <a:p>
            <a:pPr algn="just"/>
            <a:r>
              <a:rPr lang="en-US" sz="1200" dirty="0">
                <a:solidFill>
                  <a:schemeClr val="accent1">
                    <a:lumMod val="50000"/>
                  </a:schemeClr>
                </a:solidFill>
              </a:rPr>
              <a:t>It allow several user to run several task concurrently on processor by having several dumb terminals.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rPr>
              <a:t>Each user is provided with its own terminal (</a:t>
            </a:r>
            <a:r>
              <a:rPr lang="en-US" dirty="0"/>
              <a:t>combination of </a:t>
            </a:r>
            <a:r>
              <a:rPr lang="en-US" dirty="0">
                <a:hlinkClick r:id="rId3" action="ppaction://hlinkfile"/>
              </a:rPr>
              <a:t>keyboard</a:t>
            </a:r>
            <a:r>
              <a:rPr lang="en-US" dirty="0"/>
              <a:t> and </a:t>
            </a:r>
            <a:r>
              <a:rPr lang="en-US" dirty="0">
                <a:hlinkClick r:id="rId4" action="ppaction://hlinkfile"/>
              </a:rPr>
              <a:t>display screen</a:t>
            </a:r>
            <a:r>
              <a:rPr lang="en-US" dirty="0"/>
              <a:t>--- processing is not done on terminal</a:t>
            </a:r>
          </a:p>
          <a:p>
            <a:pPr algn="just"/>
            <a:r>
              <a:rPr lang="en-US" sz="1200" dirty="0">
                <a:solidFill>
                  <a:schemeClr val="accent1">
                    <a:lumMod val="50000"/>
                  </a:schemeClr>
                </a:solidFill>
              </a:rPr>
              <a:t>)connected to the main computer system.</a:t>
            </a:r>
          </a:p>
          <a:p>
            <a:pPr algn="just"/>
            <a:r>
              <a:rPr lang="en-US" sz="1200" dirty="0">
                <a:solidFill>
                  <a:schemeClr val="accent1">
                    <a:lumMod val="50000"/>
                  </a:schemeClr>
                </a:solidFill>
              </a:rPr>
              <a:t>Each user have a brief share of CPU time (time slot or quantum ).</a:t>
            </a:r>
          </a:p>
          <a:p>
            <a:pPr algn="just"/>
            <a:r>
              <a:rPr lang="en-US" sz="1200" dirty="0">
                <a:solidFill>
                  <a:schemeClr val="accent1">
                    <a:lumMod val="50000"/>
                  </a:schemeClr>
                </a:solidFill>
              </a:rPr>
              <a:t>It gives an illusion that each user is getting full attention of CPU.</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Problem of reliability.</a:t>
            </a:r>
            <a:r>
              <a:rPr lang="en-US" baseline="0" dirty="0"/>
              <a:t> </a:t>
            </a:r>
            <a:r>
              <a:rPr lang="en-US" baseline="0" dirty="0">
                <a:sym typeface="Wingdings" pitchFamily="2" charset="2"/>
              </a:rPr>
              <a:t> 1. in case of preemptive scheduling process can stay starved in queue for resources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itchFamily="2" charset="2"/>
              </a:rPr>
              <a:t>	             2. If that one CPU fails then entire system will get halted. 		</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2"/>
                </a:solidFill>
                <a:latin typeface="+mn-lt"/>
                <a:ea typeface="+mn-ea"/>
                <a:cs typeface="+mn-cs"/>
              </a:rPr>
              <a:t>One process is divided into subtasks</a:t>
            </a:r>
          </a:p>
          <a:p>
            <a:r>
              <a:rPr lang="en-US" sz="1200" kern="1200" dirty="0">
                <a:solidFill>
                  <a:schemeClr val="tx2"/>
                </a:solidFill>
                <a:latin typeface="+mn-lt"/>
                <a:ea typeface="+mn-ea"/>
                <a:cs typeface="+mn-cs"/>
              </a:rPr>
              <a:t>Example of multitasking, we listen to music and do internet browsing at the same time (they execute in parallel).</a:t>
            </a:r>
          </a:p>
          <a:p>
            <a:r>
              <a:rPr lang="en-US" sz="1200" kern="1200" dirty="0">
                <a:solidFill>
                  <a:schemeClr val="tx2"/>
                </a:solidFill>
                <a:latin typeface="+mn-lt"/>
                <a:ea typeface="+mn-ea"/>
                <a:cs typeface="+mn-cs"/>
              </a:rPr>
              <a:t>The concept of multitasking is quite similar to multiprogramming but difference is that the switching between jobs occurs so frequently that the users can interact with each program while it is running. This concept is also known as time-sharing systems. In multiprogramming, no user interaction happens in between.</a:t>
            </a:r>
          </a:p>
          <a:p>
            <a:endParaRPr lang="en-US" sz="1200" kern="1200" dirty="0">
              <a:solidFill>
                <a:schemeClr val="tx2"/>
              </a:solidFill>
              <a:latin typeface="+mn-lt"/>
              <a:ea typeface="+mn-ea"/>
              <a:cs typeface="+mn-cs"/>
            </a:endParaRPr>
          </a:p>
          <a:p>
            <a:pPr algn="just"/>
            <a:r>
              <a:rPr lang="en-US" sz="1200" dirty="0">
                <a:solidFill>
                  <a:schemeClr val="accent1">
                    <a:lumMod val="50000"/>
                  </a:schemeClr>
                </a:solidFill>
              </a:rPr>
              <a:t>Multitasking refers to term where multiple jobs are executed by the CPU simultaneously by switching between them.</a:t>
            </a:r>
          </a:p>
          <a:p>
            <a:pPr algn="just"/>
            <a:r>
              <a:rPr lang="en-US" sz="1200" dirty="0">
                <a:solidFill>
                  <a:schemeClr val="accent1">
                    <a:lumMod val="50000"/>
                  </a:schemeClr>
                </a:solidFill>
              </a:rPr>
              <a:t>Switches occur so frequently that the users may interact with each program while it is running.   </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 - 13</a:t>
            </a:r>
          </a:p>
        </p:txBody>
      </p:sp>
      <p:sp>
        <p:nvSpPr>
          <p:cNvPr id="4" name="Slide Number Placeholder 3"/>
          <p:cNvSpPr>
            <a:spLocks noGrp="1"/>
          </p:cNvSpPr>
          <p:nvPr>
            <p:ph type="sldNum" sz="quarter" idx="10"/>
          </p:nvPr>
        </p:nvSpPr>
        <p:spPr/>
        <p:txBody>
          <a:bodyPr/>
          <a:lstStyle/>
          <a:p>
            <a:fld id="{1C930192-3A7A-43F2-900F-3ED486EAB3E1}"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Soalries</a:t>
            </a:r>
            <a:r>
              <a:rPr lang="en-US" dirty="0"/>
              <a:t>- commercial version </a:t>
            </a:r>
            <a:r>
              <a:rPr lang="en-US"/>
              <a:t>of Unix </a:t>
            </a:r>
            <a:r>
              <a:rPr lang="en-US" dirty="0"/>
              <a:t>designed by sun Microsystems</a:t>
            </a:r>
          </a:p>
        </p:txBody>
      </p:sp>
      <p:sp>
        <p:nvSpPr>
          <p:cNvPr id="4" name="Slide Number Placeholder 3"/>
          <p:cNvSpPr>
            <a:spLocks noGrp="1"/>
          </p:cNvSpPr>
          <p:nvPr>
            <p:ph type="sldNum" sz="quarter" idx="10"/>
          </p:nvPr>
        </p:nvSpPr>
        <p:spPr/>
        <p:txBody>
          <a:bodyPr/>
          <a:lstStyle/>
          <a:p>
            <a:fld id="{1C930192-3A7A-43F2-900F-3ED486EAB3E1}"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74320" lvl="1">
              <a:lnSpc>
                <a:spcPct val="120000"/>
              </a:lnSpc>
              <a:spcBef>
                <a:spcPts val="0"/>
              </a:spcBef>
            </a:pPr>
            <a:r>
              <a:rPr lang="en-US" altLang="ko-KR" sz="3000" dirty="0">
                <a:solidFill>
                  <a:schemeClr val="accent4">
                    <a:lumMod val="75000"/>
                  </a:schemeClr>
                </a:solidFill>
              </a:rPr>
              <a:t>User Interface</a:t>
            </a:r>
          </a:p>
          <a:p>
            <a:pPr marL="274320" lvl="1">
              <a:lnSpc>
                <a:spcPct val="100000"/>
              </a:lnSpc>
              <a:spcBef>
                <a:spcPts val="0"/>
              </a:spcBef>
            </a:pPr>
            <a:r>
              <a:rPr lang="en-US" sz="2800" dirty="0">
                <a:solidFill>
                  <a:schemeClr val="accent1">
                    <a:lumMod val="50000"/>
                  </a:schemeClr>
                </a:solidFill>
              </a:rPr>
              <a:t>Command line interface – use text commands &amp; methods for entering them.</a:t>
            </a:r>
          </a:p>
          <a:p>
            <a:pPr marL="274320" lvl="1">
              <a:lnSpc>
                <a:spcPct val="100000"/>
              </a:lnSpc>
              <a:spcBef>
                <a:spcPts val="0"/>
              </a:spcBef>
            </a:pPr>
            <a:r>
              <a:rPr lang="en-US" sz="2800" dirty="0">
                <a:solidFill>
                  <a:schemeClr val="accent1">
                    <a:lumMod val="50000"/>
                  </a:schemeClr>
                </a:solidFill>
              </a:rPr>
              <a:t>Batch Interface – commands &amp; directives are stored in file &amp; those files are executed.</a:t>
            </a:r>
          </a:p>
          <a:p>
            <a:pPr marL="274320" lvl="1">
              <a:lnSpc>
                <a:spcPct val="100000"/>
              </a:lnSpc>
              <a:spcBef>
                <a:spcPts val="0"/>
              </a:spcBef>
            </a:pPr>
            <a:r>
              <a:rPr lang="en-US" sz="2800" dirty="0">
                <a:solidFill>
                  <a:schemeClr val="accent1">
                    <a:lumMod val="50000"/>
                  </a:schemeClr>
                </a:solidFill>
              </a:rPr>
              <a:t>GUI – window system with pointing device to direct I/O &amp; select from menus.</a:t>
            </a:r>
          </a:p>
          <a:p>
            <a:endParaRPr lang="en-US" dirty="0"/>
          </a:p>
          <a:p>
            <a:endParaRPr lang="en-US" dirty="0"/>
          </a:p>
          <a:p>
            <a:r>
              <a:rPr lang="en-US" dirty="0">
                <a:sym typeface="Wingdings" pitchFamily="2" charset="2"/>
              </a:rPr>
              <a:t> almost</a:t>
            </a:r>
            <a:r>
              <a:rPr lang="en-US" baseline="0" dirty="0">
                <a:sym typeface="Wingdings" pitchFamily="2" charset="2"/>
              </a:rPr>
              <a:t> all OS have user interface which can take several forms</a:t>
            </a:r>
          </a:p>
          <a:p>
            <a:r>
              <a:rPr lang="en-US" baseline="0" dirty="0">
                <a:sym typeface="Wingdings" pitchFamily="2" charset="2"/>
              </a:rPr>
              <a:t>   directives control the commands.</a:t>
            </a:r>
          </a:p>
          <a:p>
            <a:r>
              <a:rPr lang="en-US" baseline="0" dirty="0">
                <a:sym typeface="Wingdings" pitchFamily="2" charset="2"/>
              </a:rPr>
              <a:t>   pointing devices like mouse, joystick etc. to perform I/O operation OR select option from menu.</a:t>
            </a:r>
          </a:p>
          <a:p>
            <a:r>
              <a:rPr lang="en-US" baseline="0" dirty="0">
                <a:sym typeface="Wingdings" pitchFamily="2" charset="2"/>
              </a:rPr>
              <a:t>2 Program execution related service helps in loading programs into memory &amp; executing those programs</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 </a:t>
            </a:r>
            <a:r>
              <a:rPr lang="en-US" dirty="0" err="1"/>
              <a:t>ppt</a:t>
            </a:r>
            <a:r>
              <a:rPr lang="en-US" dirty="0"/>
              <a:t> + pg 30</a:t>
            </a:r>
          </a:p>
          <a:p>
            <a:endParaRPr lang="en-US" dirty="0"/>
          </a:p>
          <a:p>
            <a:r>
              <a:rPr lang="en-US" dirty="0"/>
              <a:t>Multiprocessing – Tightly coupled systems---shares the memory &amp; clock</a:t>
            </a:r>
          </a:p>
        </p:txBody>
      </p:sp>
      <p:sp>
        <p:nvSpPr>
          <p:cNvPr id="4" name="Slide Number Placeholder 3"/>
          <p:cNvSpPr>
            <a:spLocks noGrp="1"/>
          </p:cNvSpPr>
          <p:nvPr>
            <p:ph type="sldNum" sz="quarter" idx="10"/>
          </p:nvPr>
        </p:nvSpPr>
        <p:spPr/>
        <p:txBody>
          <a:bodyPr/>
          <a:lstStyle/>
          <a:p>
            <a:fld id="{1C930192-3A7A-43F2-900F-3ED486EAB3E1}"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r>
              <a:rPr lang="en-US" dirty="0"/>
              <a:t>What role of OS - </a:t>
            </a:r>
            <a:r>
              <a:rPr lang="en-US" sz="2200" dirty="0"/>
              <a:t>Access Transparency, Location Transparency, Replication Transparency, Failure Transparency, Migration Transparency, Concurrency Transparency, Performance Transparency, Scaling Transparency - heterogeneity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Ekta</a:t>
            </a:r>
            <a:r>
              <a:rPr lang="en-US" dirty="0"/>
              <a:t> – 14</a:t>
            </a:r>
          </a:p>
          <a:p>
            <a:endParaRPr lang="en-US" dirty="0"/>
          </a:p>
          <a:p>
            <a:r>
              <a:rPr lang="en-US" dirty="0"/>
              <a:t>Bank is having its branches all over India</a:t>
            </a:r>
            <a:r>
              <a:rPr lang="en-US" baseline="0" dirty="0"/>
              <a:t> &amp; its head office in Chennai. Assume that bank maintains local data at local branch &amp; copy of data of all branches at Chennai, </a:t>
            </a:r>
            <a:r>
              <a:rPr lang="en-US" baseline="0" dirty="0" err="1"/>
              <a:t>i</a:t>
            </a:r>
            <a:r>
              <a:rPr lang="en-US" baseline="0" dirty="0"/>
              <a:t> .e. data is distributed throughout the country. This system facilitates the query processing for local customers of a branch &amp; also for global customers (one who moved from </a:t>
            </a:r>
            <a:r>
              <a:rPr lang="en-US" baseline="0" dirty="0" err="1"/>
              <a:t>B’lore</a:t>
            </a:r>
            <a:r>
              <a:rPr lang="en-US" baseline="0" dirty="0"/>
              <a:t> </a:t>
            </a:r>
            <a:r>
              <a:rPr lang="en-US" baseline="0" dirty="0" err="1"/>
              <a:t>tp</a:t>
            </a:r>
            <a:r>
              <a:rPr lang="en-US" baseline="0" dirty="0"/>
              <a:t> Pune)</a:t>
            </a:r>
          </a:p>
          <a:p>
            <a:endParaRPr lang="en-US" baseline="0" dirty="0"/>
          </a:p>
          <a:p>
            <a:r>
              <a:rPr lang="en-US" baseline="0" dirty="0">
                <a:sym typeface="Wingdings" pitchFamily="2" charset="2"/>
              </a:rPr>
              <a:t>Thus, Distr. Proc. is a form of online processing that allows single transaction to be composed of application program that access one or more databases on one or more computers across the network.</a:t>
            </a:r>
            <a:endParaRPr lang="en-US" baseline="0"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51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2">
                    <a:lumMod val="75000"/>
                    <a:lumOff val="25000"/>
                  </a:schemeClr>
                </a:solidFill>
              </a:rPr>
              <a:t>Requires networking infrastructure.</a:t>
            </a:r>
          </a:p>
          <a:p>
            <a:r>
              <a:rPr lang="en-US" sz="1200" dirty="0">
                <a:solidFill>
                  <a:schemeClr val="tx2">
                    <a:lumMod val="75000"/>
                    <a:lumOff val="25000"/>
                  </a:schemeClr>
                </a:solidFill>
              </a:rPr>
              <a:t>Local area networks (LAN) or Wide area networks (WAN)</a:t>
            </a:r>
          </a:p>
          <a:p>
            <a:r>
              <a:rPr lang="en-US" sz="1200" dirty="0">
                <a:solidFill>
                  <a:schemeClr val="tx2">
                    <a:lumMod val="75000"/>
                    <a:lumOff val="25000"/>
                  </a:schemeClr>
                </a:solidFill>
              </a:rPr>
              <a:t>May be either client-server or peer-to-peer systems.</a:t>
            </a:r>
          </a:p>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52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Well-defined fixed-time constraints , i.e.. processing must be done within the defined time limit otherwise the system will fail.</a:t>
            </a:r>
          </a:p>
          <a:p>
            <a:pPr algn="just"/>
            <a:r>
              <a:rPr lang="en-US" sz="3200" dirty="0">
                <a:solidFill>
                  <a:schemeClr val="tx2">
                    <a:lumMod val="75000"/>
                    <a:lumOff val="25000"/>
                  </a:schemeClr>
                </a:solidFill>
              </a:rPr>
              <a:t>Deterministic </a:t>
            </a:r>
          </a:p>
          <a:p>
            <a:pPr lvl="1" algn="just"/>
            <a:r>
              <a:rPr lang="en-US" sz="3200" dirty="0">
                <a:solidFill>
                  <a:schemeClr val="tx2">
                    <a:lumMod val="75000"/>
                    <a:lumOff val="25000"/>
                  </a:schemeClr>
                </a:solidFill>
              </a:rPr>
              <a:t>Worst case execution time of each of the system calls is calculable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3200" dirty="0">
                <a:solidFill>
                  <a:schemeClr val="tx2">
                    <a:lumMod val="75000"/>
                    <a:lumOff val="25000"/>
                  </a:schemeClr>
                </a:solidFill>
              </a:rPr>
              <a:t>Deterministic </a:t>
            </a:r>
          </a:p>
          <a:p>
            <a:pPr lvl="1" algn="just"/>
            <a:r>
              <a:rPr lang="en-US" sz="3200" dirty="0">
                <a:solidFill>
                  <a:schemeClr val="tx2">
                    <a:lumMod val="75000"/>
                    <a:lumOff val="25000"/>
                  </a:schemeClr>
                </a:solidFill>
              </a:rPr>
              <a:t>Worst case execution time of each of the system calls is calculable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lvl="1">
              <a:lnSpc>
                <a:spcPct val="120000"/>
              </a:lnSpc>
              <a:spcBef>
                <a:spcPts val="0"/>
              </a:spcBef>
            </a:pP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ym typeface="Wingdings" pitchFamily="2" charset="2"/>
              </a:rPr>
              <a:t>3A</a:t>
            </a:r>
            <a:r>
              <a:rPr lang="en-US" baseline="0" dirty="0">
                <a:sym typeface="Wingdings" pitchFamily="2" charset="2"/>
              </a:rPr>
              <a:t> running program may require I/O from a file or any i/o device.</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many situations in which processes that are running in the system needs to communicate with each other. These processes communicates</a:t>
            </a:r>
            <a:r>
              <a:rPr lang="en-US" baseline="0" dirty="0"/>
              <a:t> by exchanging information with each other.</a:t>
            </a:r>
          </a:p>
          <a:p>
            <a:endParaRPr lang="en-US" baseline="0" dirty="0"/>
          </a:p>
          <a:p>
            <a:r>
              <a:rPr lang="en-US" baseline="0" dirty="0"/>
              <a:t>Such communication can take place between the processes executing on same computer or on different computers. This communication can be implemented in 2 ways :</a:t>
            </a:r>
          </a:p>
          <a:p>
            <a:r>
              <a:rPr lang="en-US" baseline="0" dirty="0"/>
              <a:t>Message passing  &amp; Shared memory</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 functions exist not for helping the user, but rather for ensuring efficient system operations.</a:t>
            </a:r>
          </a:p>
          <a:p>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Ekta</a:t>
            </a:r>
            <a:r>
              <a:rPr lang="en-US" dirty="0"/>
              <a:t> – 49</a:t>
            </a:r>
          </a:p>
          <a:p>
            <a:endParaRPr lang="en-US" dirty="0"/>
          </a:p>
          <a:p>
            <a:r>
              <a:rPr lang="en-US" dirty="0"/>
              <a:t>OS comprises</a:t>
            </a:r>
            <a:r>
              <a:rPr lang="en-US" baseline="0" dirty="0"/>
              <a:t> of kernel, command processor, shell, user interface.</a:t>
            </a:r>
            <a:endParaRPr lang="en-US" dirty="0"/>
          </a:p>
        </p:txBody>
      </p:sp>
      <p:sp>
        <p:nvSpPr>
          <p:cNvPr id="4" name="Slide Number Placeholder 3"/>
          <p:cNvSpPr>
            <a:spLocks noGrp="1"/>
          </p:cNvSpPr>
          <p:nvPr>
            <p:ph type="sldNum" sz="quarter" idx="10"/>
          </p:nvPr>
        </p:nvSpPr>
        <p:spPr/>
        <p:txBody>
          <a:bodyPr/>
          <a:lstStyle/>
          <a:p>
            <a:fld id="{1C930192-3A7A-43F2-900F-3ED486EAB3E1}"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System Utilities consist of various system interrupts and system calls which is to transfer the control for the user mode to the kernel mode containing the kernel and shell for further execution of the commands. The control can be transfer using </a:t>
            </a:r>
            <a:r>
              <a:rPr lang="en-US" b="1" dirty="0"/>
              <a:t>System calls.</a:t>
            </a:r>
            <a:br>
              <a:rPr lang="en-US" dirty="0"/>
            </a:br>
            <a:r>
              <a:rPr lang="en-US" b="1" dirty="0"/>
              <a:t>System Call</a:t>
            </a:r>
          </a:p>
          <a:p>
            <a:r>
              <a:rPr lang="en-US" dirty="0"/>
              <a:t>System call is an </a:t>
            </a:r>
            <a:r>
              <a:rPr lang="en-US" b="1" dirty="0"/>
              <a:t>interface between a process and the operating system</a:t>
            </a:r>
            <a:r>
              <a:rPr lang="en-US" dirty="0"/>
              <a:t>. In simple words the system call is the request for running any program and for performing any operation on the system that the user has requested</a:t>
            </a:r>
            <a:br>
              <a:rPr lang="en-US" dirty="0"/>
            </a:br>
            <a:r>
              <a:rPr lang="en-US" b="1" dirty="0" err="1"/>
              <a:t>eg</a:t>
            </a:r>
            <a:r>
              <a:rPr lang="en-US" b="1" dirty="0"/>
              <a:t>.</a:t>
            </a:r>
            <a:r>
              <a:rPr lang="en-US" dirty="0"/>
              <a:t> A user has requested to MS paint. This request will be sent to the operating system, and then the operating system will generate some activity to support MS paint and run on the system.</a:t>
            </a:r>
            <a:br>
              <a:rPr lang="en-US" dirty="0"/>
            </a:br>
            <a:r>
              <a:rPr lang="en-US" dirty="0"/>
              <a:t>System calls are of different types</a:t>
            </a:r>
            <a:br>
              <a:rPr lang="en-US" dirty="0"/>
            </a:br>
            <a:r>
              <a:rPr lang="en-US" b="1" dirty="0"/>
              <a:t>File Management System call</a:t>
            </a:r>
            <a:r>
              <a:rPr lang="en-US" dirty="0"/>
              <a:t> – For performing open, close, read, write etc operations. </a:t>
            </a:r>
          </a:p>
          <a:p>
            <a:r>
              <a:rPr lang="en-US" b="1" dirty="0"/>
              <a:t>Process Control System Call</a:t>
            </a:r>
            <a:r>
              <a:rPr lang="en-US" dirty="0"/>
              <a:t> – For performing </a:t>
            </a:r>
            <a:r>
              <a:rPr lang="en-US" dirty="0" err="1"/>
              <a:t>Load,execute,create</a:t>
            </a:r>
            <a:r>
              <a:rPr lang="en-US" dirty="0"/>
              <a:t> etc operations. </a:t>
            </a:r>
          </a:p>
          <a:p>
            <a:r>
              <a:rPr lang="en-US" b="1" dirty="0"/>
              <a:t>Device Management System Call</a:t>
            </a:r>
            <a:r>
              <a:rPr lang="en-US" dirty="0"/>
              <a:t> – For performing request </a:t>
            </a:r>
            <a:r>
              <a:rPr lang="en-US" dirty="0" err="1"/>
              <a:t>device,write</a:t>
            </a:r>
            <a:r>
              <a:rPr lang="en-US" dirty="0"/>
              <a:t> </a:t>
            </a:r>
            <a:r>
              <a:rPr lang="en-US" dirty="0" err="1"/>
              <a:t>device,release</a:t>
            </a:r>
            <a:r>
              <a:rPr lang="en-US" dirty="0"/>
              <a:t> device etc operations. </a:t>
            </a:r>
          </a:p>
          <a:p>
            <a:r>
              <a:rPr lang="en-US" dirty="0"/>
              <a:t>  </a:t>
            </a:r>
            <a:r>
              <a:rPr lang="en-US" b="1" dirty="0"/>
              <a:t>Communication System call</a:t>
            </a:r>
            <a:r>
              <a:rPr lang="en-US" dirty="0"/>
              <a:t> – For performing Send </a:t>
            </a:r>
            <a:r>
              <a:rPr lang="en-US" dirty="0" err="1"/>
              <a:t>message,transfer</a:t>
            </a:r>
            <a:r>
              <a:rPr lang="en-US" dirty="0"/>
              <a:t> status etc operations etc. </a:t>
            </a:r>
          </a:p>
          <a:p>
            <a:endParaRPr lang="en-US" dirty="0"/>
          </a:p>
          <a:p>
            <a:r>
              <a:rPr lang="en-US" dirty="0"/>
              <a:t>User applications - these the application which a user require to perform its task. Linux and other operating system come up which various different application in it like g++, </a:t>
            </a:r>
            <a:r>
              <a:rPr lang="en-US" dirty="0" err="1"/>
              <a:t>gcc</a:t>
            </a:r>
            <a:r>
              <a:rPr lang="en-US" dirty="0"/>
              <a:t>, office suits etc .</a:t>
            </a:r>
            <a:r>
              <a:rPr lang="en-US" b="1" dirty="0"/>
              <a:t>Kernel is used to generate processes to support these </a:t>
            </a:r>
            <a:r>
              <a:rPr lang="en-US" b="1" dirty="0" err="1"/>
              <a:t>these</a:t>
            </a:r>
            <a:r>
              <a:rPr lang="en-US" b="1" dirty="0"/>
              <a:t> applications.</a:t>
            </a:r>
            <a:endParaRPr lang="en-US"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1B2916-A0D1-4828-9266-08D8154F7A8B}" type="datetimeFigureOut">
              <a:rPr lang="en-IN" smtClean="0"/>
              <a:t>17-04-2024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E647C1-B1E3-43FB-8C77-55D18016CDEE}"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88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B2916-A0D1-4828-9266-08D8154F7A8B}" type="datetimeFigureOut">
              <a:rPr lang="en-IN" smtClean="0"/>
              <a:t>17-04-2024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351295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B2916-A0D1-4828-9266-08D8154F7A8B}" type="datetimeFigureOut">
              <a:rPr lang="en-IN" smtClean="0"/>
              <a:t>17-04-2024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228249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B2916-A0D1-4828-9266-08D8154F7A8B}" type="datetimeFigureOut">
              <a:rPr lang="en-IN" smtClean="0"/>
              <a:t>17-04-2024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35444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B2916-A0D1-4828-9266-08D8154F7A8B}" type="datetimeFigureOut">
              <a:rPr lang="en-IN" smtClean="0"/>
              <a:t>17-04-2024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E647C1-B1E3-43FB-8C77-55D18016CDEE}"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7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B2916-A0D1-4828-9266-08D8154F7A8B}" type="datetimeFigureOut">
              <a:rPr lang="en-IN" smtClean="0"/>
              <a:t>17-04-2024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364463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1B2916-A0D1-4828-9266-08D8154F7A8B}" type="datetimeFigureOut">
              <a:rPr lang="en-IN" smtClean="0"/>
              <a:t>17-04-2024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229508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B2916-A0D1-4828-9266-08D8154F7A8B}" type="datetimeFigureOut">
              <a:rPr lang="en-IN" smtClean="0"/>
              <a:t>17-04-2024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297524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1B2916-A0D1-4828-9266-08D8154F7A8B}" type="datetimeFigureOut">
              <a:rPr lang="en-IN" smtClean="0"/>
              <a:t>17-04-2024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192234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1B2916-A0D1-4828-9266-08D8154F7A8B}" type="datetimeFigureOut">
              <a:rPr lang="en-IN" smtClean="0"/>
              <a:t>17-04-2024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E647C1-B1E3-43FB-8C77-55D18016CDEE}" type="slidenum">
              <a:rPr lang="en-IN" smtClean="0"/>
              <a:t>‹#›</a:t>
            </a:fld>
            <a:endParaRPr lang="en-IN"/>
          </a:p>
        </p:txBody>
      </p:sp>
    </p:spTree>
    <p:extLst>
      <p:ext uri="{BB962C8B-B14F-4D97-AF65-F5344CB8AC3E}">
        <p14:creationId xmlns:p14="http://schemas.microsoft.com/office/powerpoint/2010/main" val="357297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B2916-A0D1-4828-9266-08D8154F7A8B}" type="datetimeFigureOut">
              <a:rPr lang="en-IN" smtClean="0"/>
              <a:t>17-04-2024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E647C1-B1E3-43FB-8C77-55D18016CDEE}" type="slidenum">
              <a:rPr lang="en-IN" smtClean="0"/>
              <a:t>‹#›</a:t>
            </a:fld>
            <a:endParaRPr lang="en-IN"/>
          </a:p>
        </p:txBody>
      </p:sp>
    </p:spTree>
    <p:extLst>
      <p:ext uri="{BB962C8B-B14F-4D97-AF65-F5344CB8AC3E}">
        <p14:creationId xmlns:p14="http://schemas.microsoft.com/office/powerpoint/2010/main" val="35986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1B2916-A0D1-4828-9266-08D8154F7A8B}" type="datetimeFigureOut">
              <a:rPr lang="en-IN" smtClean="0"/>
              <a:t>17-04-2024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E647C1-B1E3-43FB-8C77-55D18016CDEE}"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226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Throughpu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png"/><Relationship Id="rId4" Type="http://schemas.openxmlformats.org/officeDocument/2006/relationships/image" Target="../media/image18.jpeg"/><Relationship Id="rId9" Type="http://schemas.openxmlformats.org/officeDocument/2006/relationships/image" Target="../media/image23.w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E5C5EF-697E-4BCE-B770-4014040E0A1D}"/>
              </a:ext>
            </a:extLst>
          </p:cNvPr>
          <p:cNvSpPr>
            <a:spLocks noGrp="1"/>
          </p:cNvSpPr>
          <p:nvPr>
            <p:ph type="subTitle" idx="1"/>
          </p:nvPr>
        </p:nvSpPr>
        <p:spPr>
          <a:xfrm>
            <a:off x="909917" y="531582"/>
            <a:ext cx="10372165" cy="4147995"/>
          </a:xfrm>
        </p:spPr>
        <p:txBody>
          <a:bodyPr>
            <a:noAutofit/>
          </a:bodyPr>
          <a:lstStyle/>
          <a:p>
            <a:pPr algn="ctr"/>
            <a:endParaRPr lang="en-GB" b="1" dirty="0"/>
          </a:p>
          <a:p>
            <a:pPr algn="ctr"/>
            <a:r>
              <a:rPr lang="en-GB" b="1" dirty="0"/>
              <a:t>Course Name: Operating System</a:t>
            </a:r>
          </a:p>
          <a:p>
            <a:pPr algn="ctr"/>
            <a:r>
              <a:rPr lang="en-GB" b="1" dirty="0"/>
              <a:t>Course Code: 13005100</a:t>
            </a:r>
          </a:p>
          <a:p>
            <a:pPr algn="ctr"/>
            <a:r>
              <a:rPr lang="en-IN" b="1" dirty="0"/>
              <a:t>Introduction of operating System</a:t>
            </a:r>
            <a:br>
              <a:rPr lang="en-IN" b="1" dirty="0"/>
            </a:br>
            <a:r>
              <a:rPr lang="en-IN" b="1" dirty="0"/>
              <a:t>Unit-1 </a:t>
            </a:r>
            <a:endParaRPr lang="en-GB" b="1" dirty="0"/>
          </a:p>
          <a:p>
            <a:endParaRPr lang="en-GB" b="1" dirty="0"/>
          </a:p>
          <a:p>
            <a:endParaRPr lang="en-GB" b="1" dirty="0"/>
          </a:p>
          <a:p>
            <a:endParaRPr lang="en-GB" b="1" dirty="0"/>
          </a:p>
          <a:p>
            <a:endParaRPr lang="en-GB" b="1" dirty="0"/>
          </a:p>
          <a:p>
            <a:pPr algn="r"/>
            <a:endParaRPr lang="en-GB" b="1" dirty="0"/>
          </a:p>
          <a:p>
            <a:pPr algn="r"/>
            <a:r>
              <a:rPr lang="en-GB" b="1" dirty="0"/>
              <a:t>Presented By: Ms. Sonam Pareek</a:t>
            </a:r>
          </a:p>
          <a:p>
            <a:pPr algn="r"/>
            <a:r>
              <a:rPr lang="en-GB" b="1" dirty="0"/>
              <a:t>     Assistant Professor</a:t>
            </a:r>
          </a:p>
        </p:txBody>
      </p:sp>
      <p:pic>
        <p:nvPicPr>
          <p:cNvPr id="4" name="Picture 3">
            <a:extLst>
              <a:ext uri="{FF2B5EF4-FFF2-40B4-BE49-F238E27FC236}">
                <a16:creationId xmlns:a16="http://schemas.microsoft.com/office/drawing/2014/main" id="{6DA45448-EA0D-4758-942F-9F9A46CB4053}"/>
              </a:ext>
            </a:extLst>
          </p:cNvPr>
          <p:cNvPicPr/>
          <p:nvPr/>
        </p:nvPicPr>
        <p:blipFill rotWithShape="1">
          <a:blip r:embed="rId2"/>
          <a:srcRect l="6026" t="19382" r="75671" b="68327"/>
          <a:stretch/>
        </p:blipFill>
        <p:spPr bwMode="auto">
          <a:xfrm>
            <a:off x="10271760" y="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155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5263" y="266700"/>
            <a:ext cx="8892988" cy="1143000"/>
          </a:xfrm>
        </p:spPr>
        <p:txBody>
          <a:bodyPr>
            <a:noAutofit/>
          </a:bodyPr>
          <a:lstStyle/>
          <a:p>
            <a:r>
              <a:rPr lang="en-US" b="1" dirty="0">
                <a:solidFill>
                  <a:schemeClr val="accent4">
                    <a:lumMod val="75000"/>
                  </a:schemeClr>
                </a:solidFill>
              </a:rPr>
              <a:t>Operating System Services</a:t>
            </a:r>
          </a:p>
        </p:txBody>
      </p:sp>
      <p:sp>
        <p:nvSpPr>
          <p:cNvPr id="3" name="Content Placeholder 2"/>
          <p:cNvSpPr>
            <a:spLocks noGrp="1"/>
          </p:cNvSpPr>
          <p:nvPr>
            <p:ph idx="4294967295"/>
          </p:nvPr>
        </p:nvSpPr>
        <p:spPr>
          <a:xfrm>
            <a:off x="0" y="3886200"/>
            <a:ext cx="4953000" cy="2971800"/>
          </a:xfrm>
        </p:spPr>
        <p:txBody>
          <a:bodyPr>
            <a:normAutofit lnSpcReduction="10000"/>
          </a:bodyPr>
          <a:lstStyle/>
          <a:p>
            <a:pPr>
              <a:lnSpc>
                <a:spcPct val="100000"/>
              </a:lnSpc>
              <a:spcBef>
                <a:spcPts val="0"/>
              </a:spcBef>
            </a:pPr>
            <a:r>
              <a:rPr lang="en-US" sz="3200" dirty="0">
                <a:solidFill>
                  <a:schemeClr val="tx2">
                    <a:lumMod val="75000"/>
                    <a:lumOff val="25000"/>
                  </a:schemeClr>
                </a:solidFill>
              </a:rPr>
              <a:t>User Interface</a:t>
            </a:r>
          </a:p>
          <a:p>
            <a:pPr>
              <a:lnSpc>
                <a:spcPct val="100000"/>
              </a:lnSpc>
              <a:spcBef>
                <a:spcPts val="0"/>
              </a:spcBef>
            </a:pPr>
            <a:r>
              <a:rPr lang="en-US" sz="3200" dirty="0">
                <a:solidFill>
                  <a:schemeClr val="tx2">
                    <a:lumMod val="75000"/>
                    <a:lumOff val="25000"/>
                  </a:schemeClr>
                </a:solidFill>
              </a:rPr>
              <a:t>Program Execution</a:t>
            </a:r>
          </a:p>
          <a:p>
            <a:pPr>
              <a:lnSpc>
                <a:spcPct val="100000"/>
              </a:lnSpc>
              <a:spcBef>
                <a:spcPts val="0"/>
              </a:spcBef>
            </a:pPr>
            <a:r>
              <a:rPr lang="en-US" sz="3200" dirty="0">
                <a:solidFill>
                  <a:schemeClr val="tx2">
                    <a:lumMod val="75000"/>
                    <a:lumOff val="25000"/>
                  </a:schemeClr>
                </a:solidFill>
              </a:rPr>
              <a:t>I/O Operations</a:t>
            </a:r>
          </a:p>
          <a:p>
            <a:pPr>
              <a:lnSpc>
                <a:spcPct val="100000"/>
              </a:lnSpc>
              <a:spcBef>
                <a:spcPts val="0"/>
              </a:spcBef>
            </a:pPr>
            <a:r>
              <a:rPr lang="en-US" sz="3200" dirty="0">
                <a:solidFill>
                  <a:schemeClr val="tx2">
                    <a:lumMod val="75000"/>
                    <a:lumOff val="25000"/>
                  </a:schemeClr>
                </a:solidFill>
              </a:rPr>
              <a:t>File System Manipulation</a:t>
            </a:r>
          </a:p>
          <a:p>
            <a:pPr>
              <a:lnSpc>
                <a:spcPct val="100000"/>
              </a:lnSpc>
              <a:spcBef>
                <a:spcPts val="0"/>
              </a:spcBef>
            </a:pPr>
            <a:r>
              <a:rPr lang="en-US" sz="3200" dirty="0">
                <a:solidFill>
                  <a:schemeClr val="tx2">
                    <a:lumMod val="75000"/>
                    <a:lumOff val="25000"/>
                  </a:schemeClr>
                </a:solidFill>
              </a:rPr>
              <a:t>Communications</a:t>
            </a:r>
          </a:p>
          <a:p>
            <a:pPr>
              <a:lnSpc>
                <a:spcPct val="100000"/>
              </a:lnSpc>
              <a:spcBef>
                <a:spcPts val="0"/>
              </a:spcBef>
            </a:pPr>
            <a:r>
              <a:rPr lang="en-US" sz="3200" dirty="0">
                <a:solidFill>
                  <a:schemeClr val="tx2">
                    <a:lumMod val="75000"/>
                    <a:lumOff val="25000"/>
                  </a:schemeClr>
                </a:solidFill>
              </a:rPr>
              <a:t>Error Detection</a:t>
            </a:r>
          </a:p>
        </p:txBody>
      </p:sp>
      <p:grpSp>
        <p:nvGrpSpPr>
          <p:cNvPr id="15" name="Group 14"/>
          <p:cNvGrpSpPr/>
          <p:nvPr/>
        </p:nvGrpSpPr>
        <p:grpSpPr>
          <a:xfrm>
            <a:off x="1524001" y="1447800"/>
            <a:ext cx="10259007" cy="4876800"/>
            <a:chOff x="1244256" y="1524000"/>
            <a:chExt cx="10259007" cy="4876800"/>
          </a:xfrm>
        </p:grpSpPr>
        <p:sp>
          <p:nvSpPr>
            <p:cNvPr id="4" name="Rounded Rectangle 3"/>
            <p:cNvSpPr/>
            <p:nvPr/>
          </p:nvSpPr>
          <p:spPr>
            <a:xfrm>
              <a:off x="1244256" y="2286000"/>
              <a:ext cx="3123406" cy="990600"/>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ookman Old Style" pitchFamily="18" charset="0"/>
                </a:rPr>
                <a:t>Users / System Programs</a:t>
              </a:r>
            </a:p>
          </p:txBody>
        </p:sp>
        <p:sp>
          <p:nvSpPr>
            <p:cNvPr id="5" name="Rounded Rectangle 4"/>
            <p:cNvSpPr/>
            <p:nvPr/>
          </p:nvSpPr>
          <p:spPr>
            <a:xfrm>
              <a:off x="6602280" y="2133600"/>
              <a:ext cx="3023976" cy="1143000"/>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ookman Old Style" pitchFamily="18" charset="0"/>
                </a:rPr>
                <a:t>Ensures efficient operation of system</a:t>
              </a:r>
            </a:p>
          </p:txBody>
        </p:sp>
        <p:sp>
          <p:nvSpPr>
            <p:cNvPr id="8" name="Content Placeholder 2"/>
            <p:cNvSpPr txBox="1">
              <a:spLocks/>
            </p:cNvSpPr>
            <p:nvPr/>
          </p:nvSpPr>
          <p:spPr>
            <a:xfrm>
              <a:off x="6323012" y="3886200"/>
              <a:ext cx="5180251" cy="2514600"/>
            </a:xfrm>
            <a:prstGeom prst="rect">
              <a:avLst/>
            </a:prstGeom>
          </p:spPr>
          <p:txBody>
            <a:bodyPr vert="horz" lIns="91440" tIns="45720" rIns="91440" bIns="45720" rtlCol="0">
              <a:normAutofit/>
            </a:bodyPr>
            <a:lstStyle/>
            <a:p>
              <a:pPr marL="274320" indent="-274320">
                <a:buClr>
                  <a:schemeClr val="accent6">
                    <a:lumMod val="50000"/>
                  </a:schemeClr>
                </a:buClr>
                <a:buSzPct val="110000"/>
                <a:buFont typeface="Arial" pitchFamily="34" charset="0"/>
                <a:buChar char="▪"/>
                <a:defRPr/>
              </a:pPr>
              <a:r>
                <a:rPr lang="en-US" sz="3200" dirty="0">
                  <a:solidFill>
                    <a:schemeClr val="tx2">
                      <a:lumMod val="75000"/>
                      <a:lumOff val="25000"/>
                    </a:schemeClr>
                  </a:solidFill>
                </a:rPr>
                <a:t>Resource Allocation</a:t>
              </a:r>
            </a:p>
            <a:p>
              <a:pPr marL="274320" indent="-274320">
                <a:buClr>
                  <a:schemeClr val="accent6">
                    <a:lumMod val="50000"/>
                  </a:schemeClr>
                </a:buClr>
                <a:buSzPct val="110000"/>
                <a:buFont typeface="Arial" pitchFamily="34" charset="0"/>
                <a:buChar char="▪"/>
                <a:defRPr/>
              </a:pPr>
              <a:r>
                <a:rPr lang="en-US" sz="3200" dirty="0">
                  <a:solidFill>
                    <a:schemeClr val="tx2">
                      <a:lumMod val="75000"/>
                      <a:lumOff val="25000"/>
                    </a:schemeClr>
                  </a:solidFill>
                </a:rPr>
                <a:t>Accounting</a:t>
              </a:r>
            </a:p>
            <a:p>
              <a:pPr marL="274320" indent="-274320">
                <a:buClr>
                  <a:schemeClr val="accent6">
                    <a:lumMod val="50000"/>
                  </a:schemeClr>
                </a:buClr>
                <a:buSzPct val="110000"/>
                <a:buFont typeface="Arial" pitchFamily="34" charset="0"/>
                <a:buChar char="▪"/>
                <a:defRPr/>
              </a:pPr>
              <a:r>
                <a:rPr lang="en-US" sz="3200" dirty="0">
                  <a:solidFill>
                    <a:schemeClr val="tx2">
                      <a:lumMod val="75000"/>
                      <a:lumOff val="25000"/>
                    </a:schemeClr>
                  </a:solidFill>
                </a:rPr>
                <a:t>Protection &amp; Security</a:t>
              </a:r>
            </a:p>
          </p:txBody>
        </p:sp>
        <p:sp>
          <p:nvSpPr>
            <p:cNvPr id="10" name="Down Arrow 9"/>
            <p:cNvSpPr/>
            <p:nvPr/>
          </p:nvSpPr>
          <p:spPr>
            <a:xfrm>
              <a:off x="2640912" y="3276600"/>
              <a:ext cx="304721" cy="533400"/>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821163" y="3276600"/>
              <a:ext cx="304721" cy="533400"/>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flipV="1">
              <a:off x="3351212" y="1524000"/>
              <a:ext cx="1371600" cy="7620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42012" y="1524000"/>
              <a:ext cx="1676400" cy="609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1A583224-B9A0-4AC4-89A4-840CF33E10F9}"/>
              </a:ext>
            </a:extLst>
          </p:cNvPr>
          <p:cNvPicPr/>
          <p:nvPr/>
        </p:nvPicPr>
        <p:blipFill rotWithShape="1">
          <a:blip r:embed="rId3"/>
          <a:srcRect l="6026" t="19382" r="75671" b="68327"/>
          <a:stretch/>
        </p:blipFill>
        <p:spPr bwMode="auto">
          <a:xfrm>
            <a:off x="9906001" y="23877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905000"/>
            <a:ext cx="9144000" cy="4267200"/>
          </a:xfrm>
        </p:spPr>
        <p:txBody>
          <a:bodyPr>
            <a:normAutofit/>
          </a:bodyPr>
          <a:lstStyle/>
          <a:p>
            <a:pPr>
              <a:buNone/>
            </a:pPr>
            <a:r>
              <a:rPr lang="en-US" b="1" dirty="0">
                <a:solidFill>
                  <a:srgbClr val="C00000"/>
                </a:solidFill>
                <a:latin typeface="Times New Roman" pitchFamily="18" charset="0"/>
                <a:cs typeface="Times New Roman" pitchFamily="18" charset="0"/>
              </a:rPr>
              <a:t>View of operating system services</a:t>
            </a:r>
          </a:p>
        </p:txBody>
      </p:sp>
      <p:pic>
        <p:nvPicPr>
          <p:cNvPr id="4" name="Picture 4" descr="2"/>
          <p:cNvPicPr>
            <a:picLocks noChangeAspect="1" noChangeArrowheads="1"/>
          </p:cNvPicPr>
          <p:nvPr/>
        </p:nvPicPr>
        <p:blipFill>
          <a:blip r:embed="rId3"/>
          <a:srcRect/>
          <a:stretch>
            <a:fillRect/>
          </a:stretch>
        </p:blipFill>
        <p:spPr bwMode="auto">
          <a:xfrm>
            <a:off x="1589" y="381000"/>
            <a:ext cx="12188824" cy="6477000"/>
          </a:xfrm>
          <a:prstGeom prst="rect">
            <a:avLst/>
          </a:prstGeom>
          <a:noFill/>
          <a:ln w="9525">
            <a:noFill/>
            <a:miter lim="800000"/>
            <a:headEnd/>
            <a:tailEnd/>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Operating System Services</a:t>
            </a:r>
          </a:p>
        </p:txBody>
      </p:sp>
      <p:sp>
        <p:nvSpPr>
          <p:cNvPr id="2" name="Content Placeholder 1"/>
          <p:cNvSpPr>
            <a:spLocks noGrp="1"/>
          </p:cNvSpPr>
          <p:nvPr>
            <p:ph idx="1"/>
          </p:nvPr>
        </p:nvSpPr>
        <p:spPr>
          <a:xfrm>
            <a:off x="457200" y="1600200"/>
            <a:ext cx="11506200" cy="5257800"/>
          </a:xfrm>
        </p:spPr>
        <p:txBody>
          <a:bodyPr>
            <a:normAutofit/>
          </a:bodyPr>
          <a:lstStyle/>
          <a:p>
            <a:pPr marL="274320" lvl="1">
              <a:lnSpc>
                <a:spcPct val="120000"/>
              </a:lnSpc>
              <a:spcBef>
                <a:spcPts val="0"/>
              </a:spcBef>
            </a:pPr>
            <a:r>
              <a:rPr lang="en-US" altLang="ko-KR" sz="3200" dirty="0">
                <a:solidFill>
                  <a:schemeClr val="accent4">
                    <a:lumMod val="75000"/>
                  </a:schemeClr>
                </a:solidFill>
              </a:rPr>
              <a:t>User Interface</a:t>
            </a:r>
          </a:p>
          <a:p>
            <a:pPr marL="688975" lvl="2">
              <a:lnSpc>
                <a:spcPct val="100000"/>
              </a:lnSpc>
              <a:spcBef>
                <a:spcPts val="0"/>
              </a:spcBef>
            </a:pPr>
            <a:r>
              <a:rPr lang="en-US" sz="3200" dirty="0">
                <a:solidFill>
                  <a:schemeClr val="tx2">
                    <a:lumMod val="75000"/>
                    <a:lumOff val="25000"/>
                  </a:schemeClr>
                </a:solidFill>
              </a:rPr>
              <a:t>Command line interface</a:t>
            </a:r>
          </a:p>
          <a:p>
            <a:pPr marL="688975" lvl="2">
              <a:lnSpc>
                <a:spcPct val="100000"/>
              </a:lnSpc>
              <a:spcBef>
                <a:spcPts val="0"/>
              </a:spcBef>
            </a:pPr>
            <a:r>
              <a:rPr lang="en-US" sz="3200" dirty="0">
                <a:solidFill>
                  <a:schemeClr val="tx2">
                    <a:lumMod val="75000"/>
                    <a:lumOff val="25000"/>
                  </a:schemeClr>
                </a:solidFill>
              </a:rPr>
              <a:t>Batch Interface</a:t>
            </a:r>
          </a:p>
          <a:p>
            <a:pPr marL="688975" lvl="2">
              <a:lnSpc>
                <a:spcPct val="100000"/>
              </a:lnSpc>
              <a:spcBef>
                <a:spcPts val="0"/>
              </a:spcBef>
            </a:pPr>
            <a:r>
              <a:rPr lang="en-US" sz="3200" dirty="0">
                <a:solidFill>
                  <a:schemeClr val="tx2">
                    <a:lumMod val="75000"/>
                    <a:lumOff val="25000"/>
                  </a:schemeClr>
                </a:solidFill>
              </a:rPr>
              <a:t>GUI</a:t>
            </a:r>
          </a:p>
          <a:p>
            <a:pPr marL="274320" lvl="1">
              <a:lnSpc>
                <a:spcPct val="100000"/>
              </a:lnSpc>
              <a:spcBef>
                <a:spcPts val="0"/>
              </a:spcBef>
            </a:pPr>
            <a:endParaRPr lang="en-US" sz="3200" dirty="0">
              <a:solidFill>
                <a:schemeClr val="accent1">
                  <a:lumMod val="50000"/>
                </a:schemeClr>
              </a:solidFill>
            </a:endParaRPr>
          </a:p>
          <a:p>
            <a:pPr marL="274320" lvl="1">
              <a:lnSpc>
                <a:spcPct val="120000"/>
              </a:lnSpc>
              <a:spcBef>
                <a:spcPts val="0"/>
              </a:spcBef>
            </a:pPr>
            <a:r>
              <a:rPr lang="en-US" altLang="ko-KR" sz="3200" dirty="0">
                <a:solidFill>
                  <a:schemeClr val="accent4">
                    <a:lumMod val="75000"/>
                  </a:schemeClr>
                </a:solidFill>
              </a:rPr>
              <a:t>Program execution</a:t>
            </a:r>
          </a:p>
          <a:p>
            <a:pPr marL="688975" lvl="2">
              <a:lnSpc>
                <a:spcPct val="100000"/>
              </a:lnSpc>
              <a:spcBef>
                <a:spcPts val="0"/>
              </a:spcBef>
            </a:pPr>
            <a:r>
              <a:rPr lang="en-US" sz="3200" dirty="0">
                <a:solidFill>
                  <a:schemeClr val="tx2">
                    <a:lumMod val="75000"/>
                    <a:lumOff val="25000"/>
                  </a:schemeClr>
                </a:solidFill>
              </a:rPr>
              <a:t>System capability to load a program into memory and to run it.</a:t>
            </a:r>
          </a:p>
          <a:p>
            <a:pPr marL="274320" lvl="1">
              <a:lnSpc>
                <a:spcPct val="120000"/>
              </a:lnSpc>
              <a:spcBef>
                <a:spcPts val="0"/>
              </a:spcBef>
            </a:pPr>
            <a:endParaRPr lang="en-US" altLang="ko-KR" sz="3200" dirty="0">
              <a:solidFill>
                <a:schemeClr val="accent4">
                  <a:lumMod val="75000"/>
                </a:schemeClr>
              </a:solidFill>
            </a:endParaRPr>
          </a:p>
        </p:txBody>
      </p:sp>
      <p:pic>
        <p:nvPicPr>
          <p:cNvPr id="4" name="Picture 3">
            <a:extLst>
              <a:ext uri="{FF2B5EF4-FFF2-40B4-BE49-F238E27FC236}">
                <a16:creationId xmlns:a16="http://schemas.microsoft.com/office/drawing/2014/main" id="{C8672E6F-61BB-4576-A15A-D0B1C095EA96}"/>
              </a:ext>
            </a:extLst>
          </p:cNvPr>
          <p:cNvPicPr/>
          <p:nvPr/>
        </p:nvPicPr>
        <p:blipFill rotWithShape="1">
          <a:blip r:embed="rId3"/>
          <a:srcRect l="6026" t="19382" r="75671" b="68327"/>
          <a:stretch/>
        </p:blipFill>
        <p:spPr bwMode="auto">
          <a:xfrm>
            <a:off x="9814560" y="365125"/>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Operating System Services</a:t>
            </a:r>
          </a:p>
        </p:txBody>
      </p:sp>
      <p:sp>
        <p:nvSpPr>
          <p:cNvPr id="2" name="Content Placeholder 1"/>
          <p:cNvSpPr>
            <a:spLocks noGrp="1"/>
          </p:cNvSpPr>
          <p:nvPr>
            <p:ph idx="1"/>
          </p:nvPr>
        </p:nvSpPr>
        <p:spPr>
          <a:xfrm>
            <a:off x="457200" y="1600200"/>
            <a:ext cx="11506200" cy="5257800"/>
          </a:xfrm>
        </p:spPr>
        <p:txBody>
          <a:bodyPr>
            <a:normAutofit/>
          </a:bodyPr>
          <a:lstStyle/>
          <a:p>
            <a:pPr marL="274320" lvl="1">
              <a:lnSpc>
                <a:spcPct val="120000"/>
              </a:lnSpc>
              <a:spcBef>
                <a:spcPts val="0"/>
              </a:spcBef>
            </a:pPr>
            <a:r>
              <a:rPr lang="en-US" altLang="ko-KR" sz="3200" dirty="0">
                <a:solidFill>
                  <a:schemeClr val="accent4">
                    <a:lumMod val="75000"/>
                  </a:schemeClr>
                </a:solidFill>
              </a:rPr>
              <a:t>I / O Operations</a:t>
            </a:r>
          </a:p>
          <a:p>
            <a:pPr marL="688975" lvl="2">
              <a:lnSpc>
                <a:spcPct val="100000"/>
              </a:lnSpc>
              <a:spcBef>
                <a:spcPts val="0"/>
              </a:spcBef>
            </a:pPr>
            <a:r>
              <a:rPr lang="en-US" sz="3200" dirty="0">
                <a:solidFill>
                  <a:schemeClr val="tx2">
                    <a:lumMod val="75000"/>
                    <a:lumOff val="25000"/>
                  </a:schemeClr>
                </a:solidFill>
              </a:rPr>
              <a:t>For efficiency &amp; protection, users usually can’t control I/O devices directly. Therefore, OS must provide means to do so.</a:t>
            </a:r>
          </a:p>
          <a:p>
            <a:pPr marL="688975" lvl="2">
              <a:lnSpc>
                <a:spcPct val="100000"/>
              </a:lnSpc>
              <a:spcBef>
                <a:spcPts val="0"/>
              </a:spcBef>
            </a:pPr>
            <a:endParaRPr lang="en-US" sz="3200" dirty="0">
              <a:solidFill>
                <a:schemeClr val="accent1">
                  <a:lumMod val="50000"/>
                </a:schemeClr>
              </a:solidFill>
            </a:endParaRPr>
          </a:p>
          <a:p>
            <a:pPr marL="274320" lvl="1">
              <a:lnSpc>
                <a:spcPct val="120000"/>
              </a:lnSpc>
              <a:spcBef>
                <a:spcPts val="0"/>
              </a:spcBef>
            </a:pPr>
            <a:r>
              <a:rPr lang="en-US" altLang="ko-KR" sz="3200" dirty="0">
                <a:solidFill>
                  <a:schemeClr val="accent4">
                    <a:lumMod val="75000"/>
                  </a:schemeClr>
                </a:solidFill>
              </a:rPr>
              <a:t>Resource allocation </a:t>
            </a:r>
          </a:p>
          <a:p>
            <a:pPr marL="688975" lvl="2">
              <a:lnSpc>
                <a:spcPct val="100000"/>
              </a:lnSpc>
              <a:spcBef>
                <a:spcPts val="0"/>
              </a:spcBef>
            </a:pPr>
            <a:r>
              <a:rPr lang="en-US" sz="3200" dirty="0">
                <a:solidFill>
                  <a:schemeClr val="tx2">
                    <a:lumMod val="75000"/>
                    <a:lumOff val="25000"/>
                  </a:schemeClr>
                </a:solidFill>
              </a:rPr>
              <a:t>Allocating resources to multiple users/ jobs running at the same time.</a:t>
            </a:r>
          </a:p>
          <a:p>
            <a:pPr marL="968375" lvl="1" indent="-514350" algn="just"/>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51B294C-F3F0-433F-8CCE-CFB9F6104179}"/>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Operating System Services</a:t>
            </a:r>
          </a:p>
        </p:txBody>
      </p:sp>
      <p:sp>
        <p:nvSpPr>
          <p:cNvPr id="2" name="Content Placeholder 1"/>
          <p:cNvSpPr>
            <a:spLocks noGrp="1"/>
          </p:cNvSpPr>
          <p:nvPr>
            <p:ph idx="1"/>
          </p:nvPr>
        </p:nvSpPr>
        <p:spPr>
          <a:xfrm>
            <a:off x="457200" y="1752600"/>
            <a:ext cx="11506200" cy="4267200"/>
          </a:xfrm>
        </p:spPr>
        <p:txBody>
          <a:bodyPr>
            <a:noAutofit/>
          </a:bodyPr>
          <a:lstStyle/>
          <a:p>
            <a:pPr marL="274320" lvl="1">
              <a:lnSpc>
                <a:spcPct val="120000"/>
              </a:lnSpc>
              <a:spcBef>
                <a:spcPts val="0"/>
              </a:spcBef>
            </a:pPr>
            <a:r>
              <a:rPr lang="en-US" altLang="ko-KR" sz="3200" dirty="0">
                <a:solidFill>
                  <a:schemeClr val="accent4">
                    <a:lumMod val="75000"/>
                  </a:schemeClr>
                </a:solidFill>
              </a:rPr>
              <a:t>File System Manipulation</a:t>
            </a:r>
          </a:p>
          <a:p>
            <a:pPr marL="688975" lvl="2">
              <a:lnSpc>
                <a:spcPct val="100000"/>
              </a:lnSpc>
              <a:spcBef>
                <a:spcPts val="0"/>
              </a:spcBef>
            </a:pPr>
            <a:r>
              <a:rPr lang="en-US" sz="3200" dirty="0">
                <a:solidFill>
                  <a:schemeClr val="tx2">
                    <a:lumMod val="75000"/>
                    <a:lumOff val="25000"/>
                  </a:schemeClr>
                </a:solidFill>
              </a:rPr>
              <a:t>Enable programs to read, write, create and delete files.</a:t>
            </a:r>
          </a:p>
          <a:p>
            <a:pPr marL="274320" lvl="1">
              <a:lnSpc>
                <a:spcPct val="100000"/>
              </a:lnSpc>
              <a:spcBef>
                <a:spcPts val="0"/>
              </a:spcBef>
            </a:pPr>
            <a:endParaRPr lang="en-US" sz="3200" dirty="0">
              <a:solidFill>
                <a:schemeClr val="accent1">
                  <a:lumMod val="50000"/>
                </a:schemeClr>
              </a:solidFill>
            </a:endParaRPr>
          </a:p>
          <a:p>
            <a:pPr marL="274320" lvl="1">
              <a:lnSpc>
                <a:spcPct val="120000"/>
              </a:lnSpc>
              <a:spcBef>
                <a:spcPts val="0"/>
              </a:spcBef>
            </a:pPr>
            <a:r>
              <a:rPr lang="en-US" altLang="ko-KR" sz="3200" dirty="0">
                <a:solidFill>
                  <a:schemeClr val="accent4">
                    <a:lumMod val="75000"/>
                  </a:schemeClr>
                </a:solidFill>
              </a:rPr>
              <a:t>Error Detection</a:t>
            </a:r>
          </a:p>
          <a:p>
            <a:pPr marL="688975" lvl="2">
              <a:lnSpc>
                <a:spcPct val="100000"/>
              </a:lnSpc>
              <a:spcBef>
                <a:spcPts val="0"/>
              </a:spcBef>
            </a:pPr>
            <a:r>
              <a:rPr lang="en-US" sz="3200" dirty="0">
                <a:solidFill>
                  <a:schemeClr val="tx2">
                    <a:lumMod val="75000"/>
                    <a:lumOff val="25000"/>
                  </a:schemeClr>
                </a:solidFill>
              </a:rPr>
              <a:t>Ensure correct computing by detecting errors in the CPU and memory hardware, in I/O devices, or in user programs.</a:t>
            </a:r>
          </a:p>
        </p:txBody>
      </p:sp>
      <p:pic>
        <p:nvPicPr>
          <p:cNvPr id="4" name="Picture 3">
            <a:extLst>
              <a:ext uri="{FF2B5EF4-FFF2-40B4-BE49-F238E27FC236}">
                <a16:creationId xmlns:a16="http://schemas.microsoft.com/office/drawing/2014/main" id="{CFBC4631-9DBC-43B8-B11D-5856CFD8FC07}"/>
              </a:ext>
            </a:extLst>
          </p:cNvPr>
          <p:cNvPicPr/>
          <p:nvPr/>
        </p:nvPicPr>
        <p:blipFill rotWithShape="1">
          <a:blip r:embed="rId3"/>
          <a:srcRect l="6026" t="19382" r="75671" b="68327"/>
          <a:stretch/>
        </p:blipFill>
        <p:spPr bwMode="auto">
          <a:xfrm>
            <a:off x="9433560" y="246079"/>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28600"/>
            <a:ext cx="11277600" cy="2209800"/>
          </a:xfrm>
        </p:spPr>
        <p:txBody>
          <a:bodyPr>
            <a:noAutofit/>
          </a:bodyPr>
          <a:lstStyle/>
          <a:p>
            <a:pPr>
              <a:lnSpc>
                <a:spcPct val="100000"/>
              </a:lnSpc>
              <a:spcBef>
                <a:spcPts val="0"/>
              </a:spcBef>
            </a:pPr>
            <a:r>
              <a:rPr lang="en-US" altLang="ko-KR" sz="3200" dirty="0">
                <a:solidFill>
                  <a:schemeClr val="accent4">
                    <a:lumMod val="75000"/>
                  </a:schemeClr>
                </a:solidFill>
              </a:rPr>
              <a:t>Communications</a:t>
            </a:r>
          </a:p>
          <a:p>
            <a:pPr marL="688975" lvl="2">
              <a:lnSpc>
                <a:spcPct val="100000"/>
              </a:lnSpc>
              <a:spcBef>
                <a:spcPts val="0"/>
              </a:spcBef>
            </a:pPr>
            <a:r>
              <a:rPr lang="en-US" sz="3200" dirty="0">
                <a:solidFill>
                  <a:schemeClr val="tx2">
                    <a:lumMod val="75000"/>
                    <a:lumOff val="25000"/>
                  </a:schemeClr>
                </a:solidFill>
              </a:rPr>
              <a:t>Exchange of information between processes executing either on the same computer or on different systems tied together by a network.  </a:t>
            </a:r>
          </a:p>
          <a:p>
            <a:pPr marL="688975" lvl="2">
              <a:lnSpc>
                <a:spcPct val="100000"/>
              </a:lnSpc>
              <a:spcBef>
                <a:spcPts val="0"/>
              </a:spcBef>
            </a:pPr>
            <a:r>
              <a:rPr lang="en-US" sz="3200" dirty="0">
                <a:solidFill>
                  <a:schemeClr val="tx2">
                    <a:lumMod val="75000"/>
                    <a:lumOff val="25000"/>
                  </a:schemeClr>
                </a:solidFill>
              </a:rPr>
              <a:t>Implemented via shared memory or message passing.</a:t>
            </a:r>
          </a:p>
          <a:p>
            <a:endParaRPr lang="en-US" sz="3200" dirty="0"/>
          </a:p>
        </p:txBody>
      </p:sp>
      <p:pic>
        <p:nvPicPr>
          <p:cNvPr id="4" name="Picture 7"/>
          <p:cNvPicPr>
            <a:picLocks noChangeAspect="1" noChangeArrowheads="1"/>
          </p:cNvPicPr>
          <p:nvPr/>
        </p:nvPicPr>
        <p:blipFill>
          <a:blip r:embed="rId3"/>
          <a:srcRect l="1248" t="7372" r="1248" b="13397"/>
          <a:stretch>
            <a:fillRect/>
          </a:stretch>
        </p:blipFill>
        <p:spPr bwMode="auto">
          <a:xfrm>
            <a:off x="2209800" y="3124201"/>
            <a:ext cx="7348146" cy="3360933"/>
          </a:xfrm>
          <a:prstGeom prst="rect">
            <a:avLst/>
          </a:prstGeom>
          <a:noFill/>
          <a:ln w="76200" cmpd="tri">
            <a:solidFill>
              <a:schemeClr val="tx1"/>
            </a:solidFill>
            <a:miter lim="800000"/>
            <a:headEnd/>
            <a:tailEnd/>
          </a:ln>
          <a:effectLst/>
        </p:spPr>
      </p:pic>
      <p:sp>
        <p:nvSpPr>
          <p:cNvPr id="6" name="Rectangle 5"/>
          <p:cNvSpPr/>
          <p:nvPr/>
        </p:nvSpPr>
        <p:spPr>
          <a:xfrm>
            <a:off x="685800" y="4648201"/>
            <a:ext cx="1406154" cy="830997"/>
          </a:xfrm>
          <a:prstGeom prst="rect">
            <a:avLst/>
          </a:prstGeom>
        </p:spPr>
        <p:txBody>
          <a:bodyPr wrap="none">
            <a:spAutoFit/>
          </a:bodyPr>
          <a:lstStyle/>
          <a:p>
            <a:r>
              <a:rPr lang="en-US" sz="2400" b="1" dirty="0">
                <a:solidFill>
                  <a:srgbClr val="C00000"/>
                </a:solidFill>
              </a:rPr>
              <a:t>Message </a:t>
            </a:r>
          </a:p>
          <a:p>
            <a:r>
              <a:rPr lang="en-US" sz="2400" b="1" dirty="0">
                <a:solidFill>
                  <a:srgbClr val="C00000"/>
                </a:solidFill>
              </a:rPr>
              <a:t>Passing</a:t>
            </a:r>
          </a:p>
        </p:txBody>
      </p:sp>
      <p:sp>
        <p:nvSpPr>
          <p:cNvPr id="7" name="Rectangle 6"/>
          <p:cNvSpPr/>
          <p:nvPr/>
        </p:nvSpPr>
        <p:spPr>
          <a:xfrm>
            <a:off x="9906001" y="4724401"/>
            <a:ext cx="1295547" cy="830997"/>
          </a:xfrm>
          <a:prstGeom prst="rect">
            <a:avLst/>
          </a:prstGeom>
        </p:spPr>
        <p:txBody>
          <a:bodyPr wrap="none">
            <a:spAutoFit/>
          </a:bodyPr>
          <a:lstStyle/>
          <a:p>
            <a:r>
              <a:rPr lang="en-US" sz="2400" b="1" dirty="0">
                <a:solidFill>
                  <a:srgbClr val="C00000"/>
                </a:solidFill>
              </a:rPr>
              <a:t>Shared </a:t>
            </a:r>
          </a:p>
          <a:p>
            <a:r>
              <a:rPr lang="en-US" sz="2400" b="1" dirty="0">
                <a:solidFill>
                  <a:srgbClr val="C00000"/>
                </a:solidFill>
              </a:rPr>
              <a:t>Memory</a:t>
            </a:r>
          </a:p>
        </p:txBody>
      </p:sp>
      <p:pic>
        <p:nvPicPr>
          <p:cNvPr id="8" name="Picture 7">
            <a:extLst>
              <a:ext uri="{FF2B5EF4-FFF2-40B4-BE49-F238E27FC236}">
                <a16:creationId xmlns:a16="http://schemas.microsoft.com/office/drawing/2014/main" id="{96597454-8389-47FC-91D0-A59BD2526FE3}"/>
              </a:ext>
            </a:extLst>
          </p:cNvPr>
          <p:cNvPicPr/>
          <p:nvPr/>
        </p:nvPicPr>
        <p:blipFill rotWithShape="1">
          <a:blip r:embed="rId4"/>
          <a:srcRect l="6026" t="19382" r="75671" b="68327"/>
          <a:stretch/>
        </p:blipFill>
        <p:spPr bwMode="auto">
          <a:xfrm>
            <a:off x="9478385" y="219502"/>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Operating System Services</a:t>
            </a:r>
          </a:p>
        </p:txBody>
      </p:sp>
      <p:sp>
        <p:nvSpPr>
          <p:cNvPr id="2" name="Content Placeholder 1"/>
          <p:cNvSpPr>
            <a:spLocks noGrp="1"/>
          </p:cNvSpPr>
          <p:nvPr>
            <p:ph idx="1"/>
          </p:nvPr>
        </p:nvSpPr>
        <p:spPr>
          <a:xfrm>
            <a:off x="152400" y="1676400"/>
            <a:ext cx="11811000" cy="4495800"/>
          </a:xfrm>
        </p:spPr>
        <p:txBody>
          <a:bodyPr>
            <a:noAutofit/>
          </a:bodyPr>
          <a:lstStyle/>
          <a:p>
            <a:pPr marL="274320" lvl="1">
              <a:lnSpc>
                <a:spcPct val="110000"/>
              </a:lnSpc>
              <a:spcBef>
                <a:spcPts val="0"/>
              </a:spcBef>
            </a:pPr>
            <a:r>
              <a:rPr lang="en-US" altLang="ko-KR" sz="3200" dirty="0">
                <a:solidFill>
                  <a:schemeClr val="accent4">
                    <a:lumMod val="75000"/>
                  </a:schemeClr>
                </a:solidFill>
              </a:rPr>
              <a:t>Accounting</a:t>
            </a:r>
          </a:p>
          <a:p>
            <a:pPr marL="688975" lvl="2">
              <a:lnSpc>
                <a:spcPct val="100000"/>
              </a:lnSpc>
              <a:spcBef>
                <a:spcPts val="0"/>
              </a:spcBef>
            </a:pPr>
            <a:r>
              <a:rPr lang="en-US" sz="3200" dirty="0">
                <a:solidFill>
                  <a:schemeClr val="tx2">
                    <a:lumMod val="75000"/>
                    <a:lumOff val="25000"/>
                  </a:schemeClr>
                </a:solidFill>
              </a:rPr>
              <a:t>Keep track and record which users use how much and what kinds of computer resources.</a:t>
            </a:r>
          </a:p>
          <a:p>
            <a:pPr marL="688975" lvl="2">
              <a:lnSpc>
                <a:spcPct val="100000"/>
              </a:lnSpc>
              <a:spcBef>
                <a:spcPts val="0"/>
              </a:spcBef>
            </a:pPr>
            <a:r>
              <a:rPr lang="en-US" sz="3200" dirty="0">
                <a:solidFill>
                  <a:schemeClr val="tx2">
                    <a:lumMod val="75000"/>
                    <a:lumOff val="25000"/>
                  </a:schemeClr>
                </a:solidFill>
              </a:rPr>
              <a:t>Can be used for account billing or for accumulating usage statistics.</a:t>
            </a:r>
          </a:p>
          <a:p>
            <a:pPr marL="274320" lvl="1">
              <a:lnSpc>
                <a:spcPct val="120000"/>
              </a:lnSpc>
              <a:spcBef>
                <a:spcPts val="0"/>
              </a:spcBef>
            </a:pPr>
            <a:r>
              <a:rPr lang="en-US" altLang="ko-KR" sz="3200" dirty="0">
                <a:solidFill>
                  <a:schemeClr val="accent4">
                    <a:lumMod val="75000"/>
                  </a:schemeClr>
                </a:solidFill>
              </a:rPr>
              <a:t>Protection &amp; Security</a:t>
            </a:r>
          </a:p>
          <a:p>
            <a:pPr marL="688975" lvl="2">
              <a:lnSpc>
                <a:spcPct val="100000"/>
              </a:lnSpc>
              <a:spcBef>
                <a:spcPts val="0"/>
              </a:spcBef>
            </a:pPr>
            <a:r>
              <a:rPr lang="en-US" sz="3200" dirty="0">
                <a:solidFill>
                  <a:schemeClr val="tx2">
                    <a:lumMod val="75000"/>
                    <a:lumOff val="25000"/>
                  </a:schemeClr>
                </a:solidFill>
              </a:rPr>
              <a:t>Ensuring that all access to system resources is controlled.</a:t>
            </a:r>
          </a:p>
          <a:p>
            <a:pPr marL="688975" lvl="2">
              <a:lnSpc>
                <a:spcPct val="100000"/>
              </a:lnSpc>
              <a:spcBef>
                <a:spcPts val="0"/>
              </a:spcBef>
            </a:pPr>
            <a:r>
              <a:rPr lang="en-US" sz="3200" dirty="0">
                <a:solidFill>
                  <a:schemeClr val="tx2">
                    <a:lumMod val="75000"/>
                    <a:lumOff val="25000"/>
                  </a:schemeClr>
                </a:solidFill>
              </a:rPr>
              <a:t>Password to gain access to system resources.</a:t>
            </a:r>
          </a:p>
        </p:txBody>
      </p:sp>
      <p:pic>
        <p:nvPicPr>
          <p:cNvPr id="4" name="Picture 3">
            <a:extLst>
              <a:ext uri="{FF2B5EF4-FFF2-40B4-BE49-F238E27FC236}">
                <a16:creationId xmlns:a16="http://schemas.microsoft.com/office/drawing/2014/main" id="{D6221D08-9782-492B-A70A-34B535C57100}"/>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55133"/>
            <a:ext cx="10058400" cy="754698"/>
          </a:xfrm>
        </p:spPr>
        <p:txBody>
          <a:bodyPr>
            <a:noAutofit/>
          </a:bodyPr>
          <a:lstStyle/>
          <a:p>
            <a:r>
              <a:rPr lang="en-US" dirty="0">
                <a:solidFill>
                  <a:schemeClr val="accent4">
                    <a:lumMod val="75000"/>
                  </a:schemeClr>
                </a:solidFill>
              </a:rPr>
              <a:t>Structure of an Operating system</a:t>
            </a:r>
          </a:p>
        </p:txBody>
      </p:sp>
      <p:sp>
        <p:nvSpPr>
          <p:cNvPr id="4" name="Content Placeholder 3"/>
          <p:cNvSpPr>
            <a:spLocks noGrp="1"/>
          </p:cNvSpPr>
          <p:nvPr>
            <p:ph idx="1"/>
          </p:nvPr>
        </p:nvSpPr>
        <p:spPr>
          <a:xfrm>
            <a:off x="228600" y="982662"/>
            <a:ext cx="11734800" cy="4419600"/>
          </a:xfrm>
        </p:spPr>
        <p:txBody>
          <a:bodyPr>
            <a:noAutofit/>
          </a:bodyPr>
          <a:lstStyle/>
          <a:p>
            <a:r>
              <a:rPr lang="en-US" sz="3200" dirty="0">
                <a:solidFill>
                  <a:schemeClr val="tx2">
                    <a:lumMod val="75000"/>
                    <a:lumOff val="25000"/>
                  </a:schemeClr>
                </a:solidFill>
              </a:rPr>
              <a:t>Internal structure of different Operating Systems can vary widely depending on goals and specifications </a:t>
            </a:r>
          </a:p>
          <a:p>
            <a:r>
              <a:rPr lang="en-US" sz="3200" dirty="0">
                <a:solidFill>
                  <a:schemeClr val="tx2">
                    <a:lumMod val="75000"/>
                    <a:lumOff val="25000"/>
                  </a:schemeClr>
                </a:solidFill>
              </a:rPr>
              <a:t>Affected by choice of hardware, type of system  User goals and  System goals</a:t>
            </a:r>
          </a:p>
          <a:p>
            <a:r>
              <a:rPr lang="en-US" sz="3200" dirty="0">
                <a:solidFill>
                  <a:srgbClr val="C00000"/>
                </a:solidFill>
              </a:rPr>
              <a:t>User goals </a:t>
            </a:r>
          </a:p>
          <a:p>
            <a:pPr marL="688975" lvl="2">
              <a:lnSpc>
                <a:spcPct val="100000"/>
              </a:lnSpc>
              <a:spcBef>
                <a:spcPts val="0"/>
              </a:spcBef>
              <a:buFont typeface="Gill Sans MT" pitchFamily="34" charset="0"/>
              <a:buChar char="–"/>
            </a:pPr>
            <a:r>
              <a:rPr lang="en-US" sz="3200" dirty="0">
                <a:solidFill>
                  <a:schemeClr val="tx2">
                    <a:lumMod val="75000"/>
                    <a:lumOff val="25000"/>
                  </a:schemeClr>
                </a:solidFill>
              </a:rPr>
              <a:t>operating system should be convenient to use, easy to learn, reliable, safe, and fast</a:t>
            </a:r>
          </a:p>
          <a:p>
            <a:r>
              <a:rPr lang="en-US" sz="3200" dirty="0">
                <a:solidFill>
                  <a:srgbClr val="C00000"/>
                </a:solidFill>
              </a:rPr>
              <a:t>System goals </a:t>
            </a:r>
          </a:p>
          <a:p>
            <a:pPr marL="688975" lvl="2">
              <a:lnSpc>
                <a:spcPct val="100000"/>
              </a:lnSpc>
              <a:spcBef>
                <a:spcPts val="0"/>
              </a:spcBef>
              <a:buFont typeface="Gill Sans MT" pitchFamily="34" charset="0"/>
              <a:buChar char="–"/>
            </a:pPr>
            <a:r>
              <a:rPr lang="en-US" sz="3200" dirty="0">
                <a:solidFill>
                  <a:schemeClr val="tx2">
                    <a:lumMod val="75000"/>
                    <a:lumOff val="25000"/>
                  </a:schemeClr>
                </a:solidFill>
              </a:rPr>
              <a:t>operating system should be easy to design, implement, and maintain, as well as flexible, reliable, error-free, and efficient</a:t>
            </a:r>
          </a:p>
        </p:txBody>
      </p:sp>
      <p:pic>
        <p:nvPicPr>
          <p:cNvPr id="5" name="Picture 4">
            <a:extLst>
              <a:ext uri="{FF2B5EF4-FFF2-40B4-BE49-F238E27FC236}">
                <a16:creationId xmlns:a16="http://schemas.microsoft.com/office/drawing/2014/main" id="{B68F843C-0B47-45B3-A502-BAA1C6550550}"/>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57" y="-30322"/>
            <a:ext cx="10515600" cy="935758"/>
          </a:xfrm>
        </p:spPr>
        <p:txBody>
          <a:bodyPr>
            <a:normAutofit/>
          </a:bodyPr>
          <a:lstStyle/>
          <a:p>
            <a:r>
              <a:rPr lang="en-US" dirty="0">
                <a:solidFill>
                  <a:schemeClr val="accent4">
                    <a:lumMod val="75000"/>
                  </a:schemeClr>
                </a:solidFill>
              </a:rPr>
              <a:t>Layered Approach</a:t>
            </a:r>
          </a:p>
        </p:txBody>
      </p:sp>
      <p:sp>
        <p:nvSpPr>
          <p:cNvPr id="3" name="Content Placeholder 2"/>
          <p:cNvSpPr>
            <a:spLocks noGrp="1"/>
          </p:cNvSpPr>
          <p:nvPr>
            <p:ph idx="1"/>
          </p:nvPr>
        </p:nvSpPr>
        <p:spPr>
          <a:xfrm>
            <a:off x="186017" y="905436"/>
            <a:ext cx="11658600" cy="2743759"/>
          </a:xfrm>
        </p:spPr>
        <p:txBody>
          <a:bodyPr>
            <a:normAutofit/>
          </a:bodyPr>
          <a:lstStyle/>
          <a:p>
            <a:r>
              <a:rPr lang="en-US" sz="3200" dirty="0">
                <a:solidFill>
                  <a:schemeClr val="tx2">
                    <a:lumMod val="75000"/>
                    <a:lumOff val="25000"/>
                  </a:schemeClr>
                </a:solidFill>
              </a:rPr>
              <a:t>The operating system is divided into a number of layers (levels), each built on top of lower layers. </a:t>
            </a:r>
          </a:p>
          <a:p>
            <a:r>
              <a:rPr lang="en-US" sz="3200" dirty="0">
                <a:solidFill>
                  <a:schemeClr val="tx2">
                    <a:lumMod val="75000"/>
                    <a:lumOff val="25000"/>
                  </a:schemeClr>
                </a:solidFill>
              </a:rPr>
              <a:t>The bottom layer  is the hardware; the highest is the user interface.</a:t>
            </a:r>
          </a:p>
          <a:p>
            <a:r>
              <a:rPr lang="en-US" sz="3200" dirty="0">
                <a:solidFill>
                  <a:schemeClr val="tx2">
                    <a:lumMod val="75000"/>
                    <a:lumOff val="25000"/>
                  </a:schemeClr>
                </a:solidFill>
              </a:rPr>
              <a:t>With modularity, layers are selected such that each layer uses functions  (operations) and services of only lower level layers</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3110754" y="3755653"/>
            <a:ext cx="4733925" cy="2600325"/>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354D8A2C-819E-4FAA-9940-93ED6AE568E2}"/>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0" y="350202"/>
            <a:ext cx="11356694" cy="5471795"/>
            <a:chOff x="531812" y="381000"/>
            <a:chExt cx="11657013" cy="6019800"/>
          </a:xfrm>
        </p:grpSpPr>
        <p:pic>
          <p:nvPicPr>
            <p:cNvPr id="1026" name="Picture 2"/>
            <p:cNvPicPr>
              <a:picLocks noChangeAspect="1" noChangeArrowheads="1"/>
            </p:cNvPicPr>
            <p:nvPr/>
          </p:nvPicPr>
          <p:blipFill>
            <a:blip r:embed="rId3"/>
            <a:srcRect/>
            <a:stretch>
              <a:fillRect/>
            </a:stretch>
          </p:blipFill>
          <p:spPr bwMode="auto">
            <a:xfrm>
              <a:off x="2741612" y="381000"/>
              <a:ext cx="9148200" cy="6019800"/>
            </a:xfrm>
            <a:prstGeom prst="rect">
              <a:avLst/>
            </a:prstGeom>
            <a:noFill/>
            <a:ln w="9525">
              <a:noFill/>
              <a:miter lim="800000"/>
              <a:headEnd/>
              <a:tailEnd/>
            </a:ln>
            <a:effectLst/>
          </p:spPr>
        </p:pic>
        <p:sp>
          <p:nvSpPr>
            <p:cNvPr id="6" name="TextBox 5"/>
            <p:cNvSpPr txBox="1"/>
            <p:nvPr/>
          </p:nvSpPr>
          <p:spPr>
            <a:xfrm>
              <a:off x="3884612" y="990600"/>
              <a:ext cx="2438400" cy="461665"/>
            </a:xfrm>
            <a:prstGeom prst="rect">
              <a:avLst/>
            </a:prstGeom>
            <a:noFill/>
          </p:spPr>
          <p:txBody>
            <a:bodyPr wrap="square" rtlCol="0">
              <a:spAutoFit/>
            </a:bodyPr>
            <a:lstStyle/>
            <a:p>
              <a:r>
                <a:rPr lang="en-US" sz="2400" b="1" i="1" dirty="0">
                  <a:solidFill>
                    <a:srgbClr val="C00000"/>
                  </a:solidFill>
                </a:rPr>
                <a:t>Applications</a:t>
              </a:r>
            </a:p>
          </p:txBody>
        </p:sp>
        <p:sp>
          <p:nvSpPr>
            <p:cNvPr id="7" name="TextBox 6"/>
            <p:cNvSpPr txBox="1"/>
            <p:nvPr/>
          </p:nvSpPr>
          <p:spPr>
            <a:xfrm>
              <a:off x="3503612" y="1905000"/>
              <a:ext cx="2438400" cy="461665"/>
            </a:xfrm>
            <a:prstGeom prst="rect">
              <a:avLst/>
            </a:prstGeom>
            <a:noFill/>
          </p:spPr>
          <p:txBody>
            <a:bodyPr wrap="square" rtlCol="0">
              <a:spAutoFit/>
            </a:bodyPr>
            <a:lstStyle/>
            <a:p>
              <a:r>
                <a:rPr lang="en-US" sz="2400" b="1" i="1" dirty="0">
                  <a:solidFill>
                    <a:srgbClr val="C00000"/>
                  </a:solidFill>
                </a:rPr>
                <a:t>Standard </a:t>
              </a:r>
              <a:r>
                <a:rPr lang="en-US" sz="2400" b="1" i="1" dirty="0" err="1">
                  <a:solidFill>
                    <a:srgbClr val="C00000"/>
                  </a:solidFill>
                </a:rPr>
                <a:t>Libs</a:t>
              </a:r>
              <a:endParaRPr lang="en-US" sz="2400" b="1" i="1" dirty="0">
                <a:solidFill>
                  <a:srgbClr val="C00000"/>
                </a:solidFill>
              </a:endParaRPr>
            </a:p>
          </p:txBody>
        </p:sp>
        <p:cxnSp>
          <p:nvCxnSpPr>
            <p:cNvPr id="9" name="Straight Connector 8"/>
            <p:cNvCxnSpPr/>
            <p:nvPr/>
          </p:nvCxnSpPr>
          <p:spPr>
            <a:xfrm>
              <a:off x="1217612" y="2667000"/>
              <a:ext cx="10971213"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7612" y="5332412"/>
              <a:ext cx="10971213"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1812" y="1219200"/>
              <a:ext cx="2057400" cy="930549"/>
            </a:xfrm>
            <a:prstGeom prst="rect">
              <a:avLst/>
            </a:prstGeom>
            <a:noFill/>
          </p:spPr>
          <p:txBody>
            <a:bodyPr wrap="square" rtlCol="0">
              <a:spAutoFit/>
            </a:bodyPr>
            <a:lstStyle/>
            <a:p>
              <a:pPr algn="r"/>
              <a:r>
                <a:rPr lang="en-US" sz="2800" b="1" dirty="0">
                  <a:solidFill>
                    <a:srgbClr val="C00000"/>
                  </a:solidFill>
                </a:rPr>
                <a:t>User </a:t>
              </a:r>
            </a:p>
            <a:p>
              <a:pPr algn="r"/>
              <a:r>
                <a:rPr lang="en-US" sz="2800" b="1" dirty="0">
                  <a:solidFill>
                    <a:srgbClr val="C00000"/>
                  </a:solidFill>
                </a:rPr>
                <a:t>Mode</a:t>
              </a:r>
            </a:p>
          </p:txBody>
        </p:sp>
        <p:sp>
          <p:nvSpPr>
            <p:cNvPr id="13" name="TextBox 12"/>
            <p:cNvSpPr txBox="1"/>
            <p:nvPr/>
          </p:nvSpPr>
          <p:spPr>
            <a:xfrm>
              <a:off x="608012" y="3505200"/>
              <a:ext cx="2057400" cy="930549"/>
            </a:xfrm>
            <a:prstGeom prst="rect">
              <a:avLst/>
            </a:prstGeom>
            <a:noFill/>
          </p:spPr>
          <p:txBody>
            <a:bodyPr wrap="square" rtlCol="0">
              <a:spAutoFit/>
            </a:bodyPr>
            <a:lstStyle/>
            <a:p>
              <a:pPr algn="r"/>
              <a:r>
                <a:rPr lang="en-US" sz="2800" b="1" dirty="0">
                  <a:solidFill>
                    <a:srgbClr val="C00000"/>
                  </a:solidFill>
                </a:rPr>
                <a:t>Kernel</a:t>
              </a:r>
            </a:p>
            <a:p>
              <a:pPr algn="r"/>
              <a:r>
                <a:rPr lang="en-US" sz="2800" b="1" dirty="0">
                  <a:solidFill>
                    <a:srgbClr val="C00000"/>
                  </a:solidFill>
                </a:rPr>
                <a:t>Mode</a:t>
              </a:r>
            </a:p>
          </p:txBody>
        </p:sp>
        <p:sp>
          <p:nvSpPr>
            <p:cNvPr id="14" name="TextBox 13"/>
            <p:cNvSpPr txBox="1"/>
            <p:nvPr/>
          </p:nvSpPr>
          <p:spPr>
            <a:xfrm>
              <a:off x="531812" y="5562600"/>
              <a:ext cx="2057400" cy="510301"/>
            </a:xfrm>
            <a:prstGeom prst="rect">
              <a:avLst/>
            </a:prstGeom>
            <a:noFill/>
          </p:spPr>
          <p:txBody>
            <a:bodyPr wrap="square" rtlCol="0">
              <a:spAutoFit/>
            </a:bodyPr>
            <a:lstStyle/>
            <a:p>
              <a:pPr algn="r"/>
              <a:r>
                <a:rPr lang="en-US" sz="2800" b="1" dirty="0">
                  <a:solidFill>
                    <a:srgbClr val="C00000"/>
                  </a:solidFill>
                </a:rPr>
                <a:t>Hardware</a:t>
              </a:r>
            </a:p>
          </p:txBody>
        </p:sp>
      </p:grpSp>
      <p:pic>
        <p:nvPicPr>
          <p:cNvPr id="16" name="Picture 15">
            <a:extLst>
              <a:ext uri="{FF2B5EF4-FFF2-40B4-BE49-F238E27FC236}">
                <a16:creationId xmlns:a16="http://schemas.microsoft.com/office/drawing/2014/main" id="{BBB54BCD-43D7-4070-A0CC-F0EFB02EAFEF}"/>
              </a:ext>
            </a:extLst>
          </p:cNvPr>
          <p:cNvPicPr/>
          <p:nvPr/>
        </p:nvPicPr>
        <p:blipFill rotWithShape="1">
          <a:blip r:embed="rId4"/>
          <a:srcRect l="6026" t="19382" r="75671" b="68327"/>
          <a:stretch/>
        </p:blipFill>
        <p:spPr bwMode="auto">
          <a:xfrm>
            <a:off x="10120948" y="0"/>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65A6-9B5A-4A68-9239-998384996D3D}"/>
              </a:ext>
            </a:extLst>
          </p:cNvPr>
          <p:cNvSpPr>
            <a:spLocks noGrp="1"/>
          </p:cNvSpPr>
          <p:nvPr>
            <p:ph type="title"/>
          </p:nvPr>
        </p:nvSpPr>
        <p:spPr>
          <a:xfrm>
            <a:off x="909021" y="196956"/>
            <a:ext cx="10058400" cy="1450757"/>
          </a:xfrm>
        </p:spPr>
        <p:txBody>
          <a:bodyPr>
            <a:normAutofit/>
          </a:bodyPr>
          <a:lstStyle/>
          <a:p>
            <a:r>
              <a:rPr lang="en-IN" sz="6000" dirty="0">
                <a:solidFill>
                  <a:schemeClr val="accent4">
                    <a:lumMod val="75000"/>
                  </a:schemeClr>
                </a:solidFill>
              </a:rPr>
              <a:t>Course Objectives</a:t>
            </a:r>
          </a:p>
        </p:txBody>
      </p:sp>
      <p:sp>
        <p:nvSpPr>
          <p:cNvPr id="3" name="Content Placeholder 2">
            <a:extLst>
              <a:ext uri="{FF2B5EF4-FFF2-40B4-BE49-F238E27FC236}">
                <a16:creationId xmlns:a16="http://schemas.microsoft.com/office/drawing/2014/main" id="{0F632475-7895-49AA-9768-F21E9059424C}"/>
              </a:ext>
            </a:extLst>
          </p:cNvPr>
          <p:cNvSpPr>
            <a:spLocks noGrp="1"/>
          </p:cNvSpPr>
          <p:nvPr>
            <p:ph idx="1"/>
          </p:nvPr>
        </p:nvSpPr>
        <p:spPr>
          <a:xfrm>
            <a:off x="385482" y="1845734"/>
            <a:ext cx="11618259" cy="4023360"/>
          </a:xfrm>
        </p:spPr>
        <p:txBody>
          <a:bodyPr/>
          <a:lstStyle/>
          <a:p>
            <a:r>
              <a:rPr lang="en-GB" dirty="0"/>
              <a:t>To Understand the services provided by an operating system. </a:t>
            </a:r>
          </a:p>
          <a:p>
            <a:r>
              <a:rPr lang="en-GB" dirty="0"/>
              <a:t>1. To acquire the fundamental knowledge of the operating system architecture and its components</a:t>
            </a:r>
          </a:p>
          <a:p>
            <a:r>
              <a:rPr lang="en-GB" dirty="0"/>
              <a:t>2. To know the various operations performed by the operating system.</a:t>
            </a:r>
          </a:p>
          <a:p>
            <a:r>
              <a:rPr lang="en-GB" dirty="0"/>
              <a:t>3. The Operating System will identify at which Time the CPU will perform which Operation and in which Time the Memory is used by which Programs.</a:t>
            </a:r>
          </a:p>
          <a:p>
            <a:r>
              <a:rPr lang="en-GB" dirty="0"/>
              <a:t>4. Operating System Also Known as the Resource Manager Means Operating System will Manages all the Resources those are Attached to the System means all the Resource like Memory and Processor and all the Input output Devices those are Attached to the System</a:t>
            </a:r>
            <a:endParaRPr lang="en-IN" dirty="0"/>
          </a:p>
        </p:txBody>
      </p:sp>
      <p:pic>
        <p:nvPicPr>
          <p:cNvPr id="4" name="Picture 3">
            <a:extLst>
              <a:ext uri="{FF2B5EF4-FFF2-40B4-BE49-F238E27FC236}">
                <a16:creationId xmlns:a16="http://schemas.microsoft.com/office/drawing/2014/main" id="{815F2986-ABDA-4691-8E7A-80D288B1C58E}"/>
              </a:ext>
            </a:extLst>
          </p:cNvPr>
          <p:cNvPicPr/>
          <p:nvPr/>
        </p:nvPicPr>
        <p:blipFill rotWithShape="1">
          <a:blip r:embed="rId2"/>
          <a:srcRect l="6026" t="19382" r="75671" b="68327"/>
          <a:stretch/>
        </p:blipFill>
        <p:spPr bwMode="auto">
          <a:xfrm>
            <a:off x="10271760" y="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037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181"/>
            <a:ext cx="10058400" cy="914668"/>
          </a:xfrm>
        </p:spPr>
        <p:txBody>
          <a:bodyPr>
            <a:normAutofit/>
          </a:bodyPr>
          <a:lstStyle/>
          <a:p>
            <a:r>
              <a:rPr lang="en-US" dirty="0">
                <a:solidFill>
                  <a:schemeClr val="accent4">
                    <a:lumMod val="75000"/>
                  </a:schemeClr>
                </a:solidFill>
              </a:rPr>
              <a:t>Kernel</a:t>
            </a:r>
          </a:p>
        </p:txBody>
      </p:sp>
      <p:sp>
        <p:nvSpPr>
          <p:cNvPr id="3" name="Content Placeholder 2"/>
          <p:cNvSpPr>
            <a:spLocks noGrp="1"/>
          </p:cNvSpPr>
          <p:nvPr>
            <p:ph idx="1"/>
          </p:nvPr>
        </p:nvSpPr>
        <p:spPr>
          <a:xfrm>
            <a:off x="381000" y="1725705"/>
            <a:ext cx="11430000" cy="4267200"/>
          </a:xfrm>
        </p:spPr>
        <p:txBody>
          <a:bodyPr/>
          <a:lstStyle/>
          <a:p>
            <a:pPr marL="274320" lvl="2">
              <a:spcBef>
                <a:spcPts val="1800"/>
              </a:spcBef>
            </a:pPr>
            <a:r>
              <a:rPr lang="en-US" sz="3200" dirty="0">
                <a:solidFill>
                  <a:srgbClr val="C00000"/>
                </a:solidFill>
              </a:rPr>
              <a:t>Core part </a:t>
            </a:r>
            <a:r>
              <a:rPr lang="en-US" sz="3200" dirty="0">
                <a:solidFill>
                  <a:schemeClr val="tx2">
                    <a:lumMod val="75000"/>
                    <a:lumOff val="25000"/>
                  </a:schemeClr>
                </a:solidFill>
              </a:rPr>
              <a:t>of the operating system, responsible for all the major activities of the  OS.</a:t>
            </a:r>
          </a:p>
          <a:p>
            <a:pPr marL="274320" lvl="2">
              <a:spcBef>
                <a:spcPts val="1800"/>
              </a:spcBef>
            </a:pPr>
            <a:r>
              <a:rPr lang="en-US" sz="3200" dirty="0">
                <a:solidFill>
                  <a:schemeClr val="tx2">
                    <a:lumMod val="75000"/>
                    <a:lumOff val="25000"/>
                  </a:schemeClr>
                </a:solidFill>
              </a:rPr>
              <a:t>Consists of different modules like task and memory management and interacts directly with the underlying hardware. </a:t>
            </a:r>
          </a:p>
          <a:p>
            <a:pPr marL="274320" lvl="2">
              <a:spcBef>
                <a:spcPts val="1800"/>
              </a:spcBef>
            </a:pPr>
            <a:r>
              <a:rPr lang="en-US" sz="3200" dirty="0">
                <a:solidFill>
                  <a:schemeClr val="tx2">
                    <a:lumMod val="75000"/>
                    <a:lumOff val="25000"/>
                  </a:schemeClr>
                </a:solidFill>
              </a:rPr>
              <a:t>It act as an interface between operating system and other hardware resources.</a:t>
            </a:r>
          </a:p>
          <a:p>
            <a:endParaRPr lang="en-US" dirty="0"/>
          </a:p>
        </p:txBody>
      </p:sp>
      <p:pic>
        <p:nvPicPr>
          <p:cNvPr id="4" name="Picture 3">
            <a:extLst>
              <a:ext uri="{FF2B5EF4-FFF2-40B4-BE49-F238E27FC236}">
                <a16:creationId xmlns:a16="http://schemas.microsoft.com/office/drawing/2014/main" id="{36B289CB-28BE-4FFF-ACC7-EA6C59BBD771}"/>
              </a:ext>
            </a:extLst>
          </p:cNvPr>
          <p:cNvPicPr/>
          <p:nvPr/>
        </p:nvPicPr>
        <p:blipFill rotWithShape="1">
          <a:blip r:embed="rId3"/>
          <a:srcRect l="6026" t="19382" r="75671" b="68327"/>
          <a:stretch/>
        </p:blipFill>
        <p:spPr bwMode="auto">
          <a:xfrm>
            <a:off x="9433560" y="291222"/>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Shell</a:t>
            </a:r>
          </a:p>
        </p:txBody>
      </p:sp>
      <p:sp>
        <p:nvSpPr>
          <p:cNvPr id="3" name="Content Placeholder 2"/>
          <p:cNvSpPr>
            <a:spLocks noGrp="1"/>
          </p:cNvSpPr>
          <p:nvPr>
            <p:ph idx="1"/>
          </p:nvPr>
        </p:nvSpPr>
        <p:spPr>
          <a:xfrm>
            <a:off x="381000" y="1905000"/>
            <a:ext cx="11353800" cy="4267200"/>
          </a:xfrm>
        </p:spPr>
        <p:txBody>
          <a:bodyPr/>
          <a:lstStyle/>
          <a:p>
            <a:pPr marL="274320" lvl="2">
              <a:spcBef>
                <a:spcPts val="1800"/>
              </a:spcBef>
            </a:pPr>
            <a:r>
              <a:rPr lang="en-US" sz="3200" dirty="0">
                <a:solidFill>
                  <a:srgbClr val="C00000"/>
                </a:solidFill>
              </a:rPr>
              <a:t>Command line interpreter </a:t>
            </a:r>
            <a:r>
              <a:rPr lang="en-US" sz="3200" dirty="0">
                <a:solidFill>
                  <a:schemeClr val="tx2">
                    <a:lumMod val="75000"/>
                    <a:lumOff val="25000"/>
                  </a:schemeClr>
                </a:solidFill>
              </a:rPr>
              <a:t>that translates the command user types in so that the computer will understand and perform the desired operation.</a:t>
            </a:r>
          </a:p>
          <a:p>
            <a:pPr marL="274320" lvl="2">
              <a:spcBef>
                <a:spcPts val="1800"/>
              </a:spcBef>
            </a:pPr>
            <a:r>
              <a:rPr lang="en-US" sz="3200" dirty="0">
                <a:solidFill>
                  <a:schemeClr val="tx2">
                    <a:lumMod val="75000"/>
                    <a:lumOff val="25000"/>
                  </a:schemeClr>
                </a:solidFill>
              </a:rPr>
              <a:t>Interface between user and the operating system.</a:t>
            </a:r>
          </a:p>
          <a:p>
            <a:pPr marL="274320" lvl="2">
              <a:spcBef>
                <a:spcPts val="1800"/>
              </a:spcBef>
            </a:pPr>
            <a:r>
              <a:rPr lang="en-US" sz="3200" dirty="0">
                <a:solidFill>
                  <a:schemeClr val="tx2">
                    <a:lumMod val="75000"/>
                    <a:lumOff val="25000"/>
                  </a:schemeClr>
                </a:solidFill>
              </a:rPr>
              <a:t>Command line/ GUI</a:t>
            </a:r>
          </a:p>
          <a:p>
            <a:endParaRPr lang="en-US" sz="3200" dirty="0">
              <a:solidFill>
                <a:schemeClr val="tx2">
                  <a:lumMod val="75000"/>
                  <a:lumOff val="25000"/>
                </a:schemeClr>
              </a:solidFill>
            </a:endParaRPr>
          </a:p>
        </p:txBody>
      </p:sp>
      <p:pic>
        <p:nvPicPr>
          <p:cNvPr id="4" name="Picture 3">
            <a:extLst>
              <a:ext uri="{FF2B5EF4-FFF2-40B4-BE49-F238E27FC236}">
                <a16:creationId xmlns:a16="http://schemas.microsoft.com/office/drawing/2014/main" id="{D99DE370-43B5-42BC-9E2C-AA93E6362C6D}"/>
              </a:ext>
            </a:extLst>
          </p:cNvPr>
          <p:cNvPicPr/>
          <p:nvPr/>
        </p:nvPicPr>
        <p:blipFill rotWithShape="1">
          <a:blip r:embed="rId2"/>
          <a:srcRect l="6026" t="19382" r="75671" b="68327"/>
          <a:stretch/>
        </p:blipFill>
        <p:spPr bwMode="auto">
          <a:xfrm>
            <a:off x="9442525"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E63D4-B67E-4C06-868F-C46D3B2FF02D}"/>
              </a:ext>
            </a:extLst>
          </p:cNvPr>
          <p:cNvSpPr>
            <a:spLocks noGrp="1"/>
          </p:cNvSpPr>
          <p:nvPr>
            <p:ph idx="1"/>
          </p:nvPr>
        </p:nvSpPr>
        <p:spPr>
          <a:xfrm>
            <a:off x="269734" y="830262"/>
            <a:ext cx="11652531" cy="4744320"/>
          </a:xfrm>
        </p:spPr>
        <p:txBody>
          <a:bodyPr>
            <a:normAutofit fontScale="85000" lnSpcReduction="20000"/>
          </a:bodyPr>
          <a:lstStyle/>
          <a:p>
            <a:pPr marL="274320" lvl="2">
              <a:spcBef>
                <a:spcPts val="1800"/>
              </a:spcBef>
            </a:pPr>
            <a:r>
              <a:rPr lang="en-US" sz="3200" dirty="0">
                <a:solidFill>
                  <a:schemeClr val="tx2">
                    <a:lumMod val="75000"/>
                    <a:lumOff val="25000"/>
                  </a:schemeClr>
                </a:solidFill>
              </a:rPr>
              <a:t>When user give command for performing any operation the request goes to the </a:t>
            </a:r>
            <a:r>
              <a:rPr lang="en-US" sz="3200" dirty="0">
                <a:solidFill>
                  <a:srgbClr val="FF0000"/>
                </a:solidFill>
              </a:rPr>
              <a:t>SHELL. </a:t>
            </a:r>
          </a:p>
          <a:p>
            <a:pPr marL="274320" lvl="2">
              <a:spcBef>
                <a:spcPts val="1800"/>
              </a:spcBef>
            </a:pPr>
            <a:endParaRPr lang="en-US" sz="3200" dirty="0">
              <a:solidFill>
                <a:schemeClr val="tx2">
                  <a:lumMod val="75000"/>
                  <a:lumOff val="25000"/>
                </a:schemeClr>
              </a:solidFill>
            </a:endParaRPr>
          </a:p>
          <a:p>
            <a:pPr marL="274320" lvl="2">
              <a:spcBef>
                <a:spcPts val="1800"/>
              </a:spcBef>
            </a:pPr>
            <a:r>
              <a:rPr lang="en-US" sz="3200" dirty="0">
                <a:solidFill>
                  <a:schemeClr val="tx2">
                    <a:lumMod val="75000"/>
                    <a:lumOff val="25000"/>
                  </a:schemeClr>
                </a:solidFill>
              </a:rPr>
              <a:t>The Shell then </a:t>
            </a:r>
            <a:r>
              <a:rPr lang="en-US" sz="3200" dirty="0">
                <a:solidFill>
                  <a:srgbClr val="FF0000"/>
                </a:solidFill>
              </a:rPr>
              <a:t>translates</a:t>
            </a:r>
            <a:r>
              <a:rPr lang="en-US" sz="3200" dirty="0">
                <a:solidFill>
                  <a:schemeClr val="tx2">
                    <a:lumMod val="75000"/>
                    <a:lumOff val="25000"/>
                  </a:schemeClr>
                </a:solidFill>
              </a:rPr>
              <a:t> these human program to machine language and then transfer the request to the kernel. </a:t>
            </a:r>
          </a:p>
          <a:p>
            <a:pPr marL="274320" lvl="2">
              <a:spcBef>
                <a:spcPts val="1800"/>
              </a:spcBef>
            </a:pPr>
            <a:endParaRPr lang="en-US" sz="3200" dirty="0">
              <a:solidFill>
                <a:schemeClr val="tx2">
                  <a:lumMod val="75000"/>
                  <a:lumOff val="25000"/>
                </a:schemeClr>
              </a:solidFill>
            </a:endParaRPr>
          </a:p>
          <a:p>
            <a:pPr marL="274320" lvl="2">
              <a:spcBef>
                <a:spcPts val="1800"/>
              </a:spcBef>
            </a:pPr>
            <a:r>
              <a:rPr lang="en-US" sz="3200" dirty="0">
                <a:solidFill>
                  <a:schemeClr val="tx2">
                    <a:lumMod val="75000"/>
                    <a:lumOff val="25000"/>
                  </a:schemeClr>
                </a:solidFill>
              </a:rPr>
              <a:t>The kernel </a:t>
            </a:r>
            <a:r>
              <a:rPr lang="en-US" sz="3200" dirty="0">
                <a:solidFill>
                  <a:srgbClr val="FF0000"/>
                </a:solidFill>
              </a:rPr>
              <a:t>receives </a:t>
            </a:r>
            <a:r>
              <a:rPr lang="en-US" sz="3200" dirty="0">
                <a:solidFill>
                  <a:schemeClr val="tx2">
                    <a:lumMod val="75000"/>
                    <a:lumOff val="25000"/>
                  </a:schemeClr>
                </a:solidFill>
              </a:rPr>
              <a:t>the request from shell, processes the request and then displays the result on the screen. </a:t>
            </a:r>
          </a:p>
          <a:p>
            <a:pPr marL="274320" lvl="2">
              <a:spcBef>
                <a:spcPts val="1800"/>
              </a:spcBef>
            </a:pPr>
            <a:endParaRPr lang="en-US" sz="3200" dirty="0">
              <a:solidFill>
                <a:schemeClr val="tx2">
                  <a:lumMod val="75000"/>
                  <a:lumOff val="25000"/>
                </a:schemeClr>
              </a:solidFill>
            </a:endParaRPr>
          </a:p>
          <a:p>
            <a:pPr marL="274320" lvl="2">
              <a:spcBef>
                <a:spcPts val="1800"/>
              </a:spcBef>
            </a:pPr>
            <a:r>
              <a:rPr lang="en-US" sz="3200" dirty="0">
                <a:solidFill>
                  <a:schemeClr val="tx2">
                    <a:lumMod val="75000"/>
                    <a:lumOff val="25000"/>
                  </a:schemeClr>
                </a:solidFill>
              </a:rPr>
              <a:t>All these functions are performed by the kernel in a transparent manner.</a:t>
            </a:r>
          </a:p>
          <a:p>
            <a:endParaRPr lang="en-IN" dirty="0"/>
          </a:p>
        </p:txBody>
      </p:sp>
      <p:pic>
        <p:nvPicPr>
          <p:cNvPr id="4" name="Picture 3">
            <a:extLst>
              <a:ext uri="{FF2B5EF4-FFF2-40B4-BE49-F238E27FC236}">
                <a16:creationId xmlns:a16="http://schemas.microsoft.com/office/drawing/2014/main" id="{643ABEC0-CEBE-455E-A96A-4950EA6DDB73}"/>
              </a:ext>
            </a:extLst>
          </p:cNvPr>
          <p:cNvPicPr/>
          <p:nvPr/>
        </p:nvPicPr>
        <p:blipFill rotWithShape="1">
          <a:blip r:embed="rId2"/>
          <a:srcRect l="6026" t="19382" r="75671" b="68327"/>
          <a:stretch/>
        </p:blipFill>
        <p:spPr bwMode="auto">
          <a:xfrm>
            <a:off x="10271760" y="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71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981200" y="1295401"/>
            <a:ext cx="8401050" cy="3576637"/>
          </a:xfrm>
          <a:prstGeom prst="rect">
            <a:avLst/>
          </a:prstGeom>
          <a:noFill/>
          <a:ln w="9525">
            <a:noFill/>
            <a:miter lim="800000"/>
            <a:headEnd/>
            <a:tailEnd/>
          </a:ln>
        </p:spPr>
      </p:pic>
      <p:pic>
        <p:nvPicPr>
          <p:cNvPr id="3" name="Picture 2">
            <a:extLst>
              <a:ext uri="{FF2B5EF4-FFF2-40B4-BE49-F238E27FC236}">
                <a16:creationId xmlns:a16="http://schemas.microsoft.com/office/drawing/2014/main" id="{B5B50363-AB06-4CE0-9C6A-970E3CDD96BA}"/>
              </a:ext>
            </a:extLst>
          </p:cNvPr>
          <p:cNvPicPr/>
          <p:nvPr/>
        </p:nvPicPr>
        <p:blipFill rotWithShape="1">
          <a:blip r:embed="rId3"/>
          <a:srcRect l="6026" t="19382" r="75671" b="68327"/>
          <a:stretch/>
        </p:blipFill>
        <p:spPr bwMode="auto">
          <a:xfrm>
            <a:off x="9433560" y="291222"/>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Evolution of OS</a:t>
            </a:r>
          </a:p>
        </p:txBody>
      </p:sp>
      <p:sp>
        <p:nvSpPr>
          <p:cNvPr id="2" name="Content Placeholder 1"/>
          <p:cNvSpPr>
            <a:spLocks noGrp="1"/>
          </p:cNvSpPr>
          <p:nvPr>
            <p:ph idx="1"/>
          </p:nvPr>
        </p:nvSpPr>
        <p:spPr/>
        <p:txBody>
          <a:bodyPr>
            <a:normAutofit lnSpcReduction="10000"/>
          </a:bodyPr>
          <a:lstStyle/>
          <a:p>
            <a:pPr algn="just"/>
            <a:r>
              <a:rPr lang="en-US" sz="3200" dirty="0">
                <a:solidFill>
                  <a:schemeClr val="tx2">
                    <a:lumMod val="75000"/>
                    <a:lumOff val="25000"/>
                  </a:schemeClr>
                </a:solidFill>
              </a:rPr>
              <a:t>Serial Processing</a:t>
            </a:r>
          </a:p>
          <a:p>
            <a:pPr algn="just"/>
            <a:r>
              <a:rPr lang="en-US" sz="3200" dirty="0">
                <a:solidFill>
                  <a:schemeClr val="tx2">
                    <a:lumMod val="75000"/>
                    <a:lumOff val="25000"/>
                  </a:schemeClr>
                </a:solidFill>
              </a:rPr>
              <a:t>Batch Processing</a:t>
            </a:r>
          </a:p>
          <a:p>
            <a:pPr algn="just"/>
            <a:r>
              <a:rPr lang="en-US" sz="3200" dirty="0">
                <a:solidFill>
                  <a:schemeClr val="tx2">
                    <a:lumMod val="75000"/>
                    <a:lumOff val="25000"/>
                  </a:schemeClr>
                </a:solidFill>
              </a:rPr>
              <a:t>Multiprogramming</a:t>
            </a:r>
          </a:p>
          <a:p>
            <a:pPr algn="just"/>
            <a:r>
              <a:rPr lang="en-US" sz="3200" dirty="0">
                <a:solidFill>
                  <a:schemeClr val="tx2">
                    <a:lumMod val="75000"/>
                    <a:lumOff val="25000"/>
                  </a:schemeClr>
                </a:solidFill>
              </a:rPr>
              <a:t>Multiprocessing</a:t>
            </a:r>
          </a:p>
          <a:p>
            <a:pPr algn="just"/>
            <a:r>
              <a:rPr lang="en-US" sz="3200" dirty="0">
                <a:solidFill>
                  <a:schemeClr val="tx2">
                    <a:lumMod val="75000"/>
                    <a:lumOff val="25000"/>
                  </a:schemeClr>
                </a:solidFill>
              </a:rPr>
              <a:t>Time sharing</a:t>
            </a:r>
          </a:p>
          <a:p>
            <a:pPr algn="just"/>
            <a:r>
              <a:rPr lang="en-US" sz="3200" dirty="0">
                <a:solidFill>
                  <a:schemeClr val="tx2">
                    <a:lumMod val="75000"/>
                    <a:lumOff val="25000"/>
                  </a:schemeClr>
                </a:solidFill>
              </a:rPr>
              <a:t>Distributed processing</a:t>
            </a:r>
          </a:p>
          <a:p>
            <a:pPr algn="just"/>
            <a:r>
              <a:rPr lang="en-US" sz="3200" dirty="0">
                <a:solidFill>
                  <a:schemeClr val="tx2">
                    <a:lumMod val="75000"/>
                    <a:lumOff val="25000"/>
                  </a:schemeClr>
                </a:solidFill>
              </a:rPr>
              <a:t>Real time systems</a:t>
            </a:r>
          </a:p>
          <a:p>
            <a:pPr algn="just"/>
            <a:endParaRPr lang="en-US" sz="2600" dirty="0">
              <a:solidFill>
                <a:schemeClr val="accent1">
                  <a:lumMod val="50000"/>
                </a:schemeClr>
              </a:solidFill>
            </a:endParaRPr>
          </a:p>
          <a:p>
            <a:pPr algn="just"/>
            <a:endParaRPr lang="en-US" sz="2600" dirty="0">
              <a:solidFill>
                <a:schemeClr val="accent1">
                  <a:lumMod val="50000"/>
                </a:schemeClr>
              </a:solidFill>
            </a:endParaRPr>
          </a:p>
        </p:txBody>
      </p:sp>
      <p:pic>
        <p:nvPicPr>
          <p:cNvPr id="4" name="Picture 3">
            <a:extLst>
              <a:ext uri="{FF2B5EF4-FFF2-40B4-BE49-F238E27FC236}">
                <a16:creationId xmlns:a16="http://schemas.microsoft.com/office/drawing/2014/main" id="{A9FED805-26C9-4ACD-B9C4-165E798025CF}"/>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Serial Processing</a:t>
            </a:r>
          </a:p>
        </p:txBody>
      </p:sp>
      <p:sp>
        <p:nvSpPr>
          <p:cNvPr id="2" name="Content Placeholder 1"/>
          <p:cNvSpPr>
            <a:spLocks noGrp="1"/>
          </p:cNvSpPr>
          <p:nvPr>
            <p:ph idx="1"/>
          </p:nvPr>
        </p:nvSpPr>
        <p:spPr>
          <a:xfrm>
            <a:off x="457200" y="1676400"/>
            <a:ext cx="11277600" cy="5181600"/>
          </a:xfrm>
        </p:spPr>
        <p:txBody>
          <a:bodyPr>
            <a:normAutofit/>
          </a:bodyPr>
          <a:lstStyle/>
          <a:p>
            <a:pPr algn="just">
              <a:spcBef>
                <a:spcPts val="1200"/>
              </a:spcBef>
            </a:pPr>
            <a:r>
              <a:rPr lang="en-US" sz="3200" dirty="0">
                <a:solidFill>
                  <a:schemeClr val="tx2">
                    <a:lumMod val="75000"/>
                    <a:lumOff val="25000"/>
                  </a:schemeClr>
                </a:solidFill>
              </a:rPr>
              <a:t>Programmer interacted directly with computer hardware. Users reserve time slots and during that period they </a:t>
            </a:r>
            <a:r>
              <a:rPr lang="en-US" sz="3200" dirty="0">
                <a:solidFill>
                  <a:srgbClr val="C00000"/>
                </a:solidFill>
              </a:rPr>
              <a:t>occupy the computer exclusively. </a:t>
            </a:r>
          </a:p>
          <a:p>
            <a:pPr algn="just">
              <a:spcBef>
                <a:spcPts val="1200"/>
              </a:spcBef>
            </a:pPr>
            <a:r>
              <a:rPr lang="en-US" sz="3200" dirty="0">
                <a:solidFill>
                  <a:schemeClr val="tx2">
                    <a:lumMod val="75000"/>
                    <a:lumOff val="25000"/>
                  </a:schemeClr>
                </a:solidFill>
              </a:rPr>
              <a:t>Machine called bare machine as they </a:t>
            </a:r>
            <a:r>
              <a:rPr lang="en-US" sz="3200" dirty="0">
                <a:solidFill>
                  <a:srgbClr val="C00000"/>
                </a:solidFill>
              </a:rPr>
              <a:t>don't have full fledged OS.</a:t>
            </a:r>
          </a:p>
          <a:p>
            <a:pPr algn="just">
              <a:spcBef>
                <a:spcPts val="1200"/>
              </a:spcBef>
            </a:pPr>
            <a:r>
              <a:rPr lang="en-US" sz="3200" dirty="0">
                <a:solidFill>
                  <a:schemeClr val="tx2">
                    <a:lumMod val="75000"/>
                    <a:lumOff val="25000"/>
                  </a:schemeClr>
                </a:solidFill>
              </a:rPr>
              <a:t>Programs in machine language.</a:t>
            </a:r>
          </a:p>
          <a:p>
            <a:pPr algn="just">
              <a:spcBef>
                <a:spcPts val="1200"/>
              </a:spcBef>
            </a:pPr>
            <a:r>
              <a:rPr lang="en-US" sz="3200" dirty="0">
                <a:solidFill>
                  <a:schemeClr val="tx2">
                    <a:lumMod val="75000"/>
                    <a:lumOff val="25000"/>
                  </a:schemeClr>
                </a:solidFill>
              </a:rPr>
              <a:t>Uses Punch Card, paper tapes and language translator</a:t>
            </a:r>
          </a:p>
          <a:p>
            <a:pPr algn="just"/>
            <a:r>
              <a:rPr lang="en-US" sz="3200" dirty="0">
                <a:solidFill>
                  <a:schemeClr val="tx2">
                    <a:lumMod val="75000"/>
                    <a:lumOff val="25000"/>
                  </a:schemeClr>
                </a:solidFill>
              </a:rPr>
              <a:t>Machines run from a console with display lights, toggle switches, input device, and printer.</a:t>
            </a:r>
          </a:p>
          <a:p>
            <a:pPr algn="just"/>
            <a:r>
              <a:rPr lang="en-US" sz="3200" dirty="0">
                <a:solidFill>
                  <a:schemeClr val="tx2">
                    <a:lumMod val="75000"/>
                    <a:lumOff val="25000"/>
                  </a:schemeClr>
                </a:solidFill>
              </a:rPr>
              <a:t>Disadvantages  - </a:t>
            </a:r>
            <a:r>
              <a:rPr lang="en-US" sz="3200" dirty="0">
                <a:solidFill>
                  <a:srgbClr val="C00000"/>
                </a:solidFill>
              </a:rPr>
              <a:t>Scheduling , Set up time</a:t>
            </a:r>
          </a:p>
        </p:txBody>
      </p:sp>
      <p:pic>
        <p:nvPicPr>
          <p:cNvPr id="4" name="Picture 3">
            <a:extLst>
              <a:ext uri="{FF2B5EF4-FFF2-40B4-BE49-F238E27FC236}">
                <a16:creationId xmlns:a16="http://schemas.microsoft.com/office/drawing/2014/main" id="{7DC8B418-87FA-46F7-A96A-393E0ED26B3B}"/>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188" y="96184"/>
            <a:ext cx="10515600" cy="1325563"/>
          </a:xfrm>
        </p:spPr>
        <p:txBody>
          <a:bodyPr>
            <a:noAutofit/>
          </a:bodyPr>
          <a:lstStyle/>
          <a:p>
            <a:r>
              <a:rPr lang="en-US" dirty="0">
                <a:solidFill>
                  <a:schemeClr val="accent4">
                    <a:lumMod val="75000"/>
                  </a:schemeClr>
                </a:solidFill>
              </a:rPr>
              <a:t>Batch Processing</a:t>
            </a:r>
          </a:p>
        </p:txBody>
      </p:sp>
      <p:sp>
        <p:nvSpPr>
          <p:cNvPr id="2" name="Content Placeholder 1"/>
          <p:cNvSpPr>
            <a:spLocks noGrp="1"/>
          </p:cNvSpPr>
          <p:nvPr>
            <p:ph idx="1"/>
          </p:nvPr>
        </p:nvSpPr>
        <p:spPr>
          <a:xfrm>
            <a:off x="53788" y="1180837"/>
            <a:ext cx="11582400" cy="5715000"/>
          </a:xfrm>
        </p:spPr>
        <p:txBody>
          <a:bodyPr>
            <a:normAutofit fontScale="32500" lnSpcReduction="20000"/>
          </a:bodyPr>
          <a:lstStyle/>
          <a:p>
            <a:pPr algn="just">
              <a:lnSpc>
                <a:spcPct val="110000"/>
              </a:lnSpc>
              <a:spcBef>
                <a:spcPts val="600"/>
              </a:spcBef>
            </a:pPr>
            <a:r>
              <a:rPr lang="en-US" sz="9200" dirty="0">
                <a:solidFill>
                  <a:schemeClr val="tx2">
                    <a:lumMod val="75000"/>
                    <a:lumOff val="25000"/>
                  </a:schemeClr>
                </a:solidFill>
                <a:sym typeface="Symbol" pitchFamily="18" charset="2"/>
              </a:rPr>
              <a:t>Early computers were expensive, so it was important to maximize processor utilization. </a:t>
            </a:r>
          </a:p>
          <a:p>
            <a:pPr algn="just">
              <a:lnSpc>
                <a:spcPct val="110000"/>
              </a:lnSpc>
              <a:spcBef>
                <a:spcPts val="600"/>
              </a:spcBef>
            </a:pPr>
            <a:r>
              <a:rPr lang="en-US" sz="9200" dirty="0">
                <a:solidFill>
                  <a:srgbClr val="C00000"/>
                </a:solidFill>
                <a:sym typeface="Symbol" pitchFamily="18" charset="2"/>
              </a:rPr>
              <a:t>Batch -  group of jobs with similar needs. </a:t>
            </a:r>
          </a:p>
          <a:p>
            <a:pPr algn="just">
              <a:lnSpc>
                <a:spcPct val="110000"/>
              </a:lnSpc>
              <a:spcBef>
                <a:spcPts val="600"/>
              </a:spcBef>
            </a:pPr>
            <a:r>
              <a:rPr lang="en-US" sz="9200" dirty="0">
                <a:solidFill>
                  <a:schemeClr val="tx2">
                    <a:lumMod val="75000"/>
                    <a:lumOff val="25000"/>
                  </a:schemeClr>
                </a:solidFill>
                <a:sym typeface="Symbol" pitchFamily="18" charset="2"/>
              </a:rPr>
              <a:t>Programmer would write program(job) and submit it on cards or tape to the operator , who batches the jobs together sequentially and places the entire batch on an input device. </a:t>
            </a:r>
          </a:p>
          <a:p>
            <a:pPr algn="just">
              <a:lnSpc>
                <a:spcPct val="110000"/>
              </a:lnSpc>
              <a:spcBef>
                <a:spcPts val="600"/>
              </a:spcBef>
            </a:pPr>
            <a:r>
              <a:rPr lang="en-US" sz="9200" dirty="0">
                <a:solidFill>
                  <a:srgbClr val="C00000"/>
                </a:solidFill>
                <a:sym typeface="Symbol" pitchFamily="18" charset="2"/>
              </a:rPr>
              <a:t>Computer executes each batch sequentially, processing all jobs of a batch considering them as a single process called batch processing.</a:t>
            </a:r>
          </a:p>
          <a:p>
            <a:pPr algn="just">
              <a:lnSpc>
                <a:spcPct val="110000"/>
              </a:lnSpc>
              <a:spcBef>
                <a:spcPts val="600"/>
              </a:spcBef>
            </a:pPr>
            <a:r>
              <a:rPr lang="en-US" sz="9200" dirty="0">
                <a:solidFill>
                  <a:schemeClr val="tx2">
                    <a:lumMod val="75000"/>
                    <a:lumOff val="25000"/>
                  </a:schemeClr>
                </a:solidFill>
                <a:sym typeface="Symbol" pitchFamily="18" charset="2"/>
              </a:rPr>
              <a:t>To speed up the processing operator batch together jobs with similar needs.</a:t>
            </a:r>
          </a:p>
          <a:p>
            <a:pPr algn="just">
              <a:lnSpc>
                <a:spcPct val="110000"/>
              </a:lnSpc>
              <a:spcBef>
                <a:spcPts val="600"/>
              </a:spcBef>
            </a:pPr>
            <a:r>
              <a:rPr lang="en-US" sz="9200" dirty="0">
                <a:solidFill>
                  <a:schemeClr val="tx2">
                    <a:lumMod val="75000"/>
                    <a:lumOff val="25000"/>
                  </a:schemeClr>
                </a:solidFill>
                <a:sym typeface="Symbol" pitchFamily="18" charset="2"/>
              </a:rPr>
              <a:t>Role of OS was to  transfer control from one job to another. </a:t>
            </a:r>
          </a:p>
          <a:p>
            <a:pPr algn="just">
              <a:lnSpc>
                <a:spcPct val="110000"/>
              </a:lnSpc>
            </a:pPr>
            <a:endParaRPr lang="en-US" sz="4900" dirty="0">
              <a:solidFill>
                <a:schemeClr val="accent1">
                  <a:lumMod val="50000"/>
                </a:schemeClr>
              </a:solidFill>
              <a:sym typeface="Symbol" pitchFamily="18" charset="2"/>
            </a:endParaRPr>
          </a:p>
          <a:p>
            <a:pPr algn="just">
              <a:lnSpc>
                <a:spcPct val="90000"/>
              </a:lnSpc>
            </a:pPr>
            <a:endParaRPr lang="en-US" dirty="0">
              <a:latin typeface="Times New Roman" pitchFamily="18" charset="0"/>
              <a:cs typeface="Times New Roman" pitchFamily="18" charset="0"/>
              <a:sym typeface="Symbol" pitchFamily="18" charset="2"/>
            </a:endParaRPr>
          </a:p>
          <a:p>
            <a:pPr algn="just"/>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25831253-72D2-4162-9F5A-5DC4208E44E5}"/>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trelease.com/wp-content/uploads/2012/12/Batch-processing-system.png"/>
          <p:cNvPicPr>
            <a:picLocks noChangeAspect="1" noChangeArrowheads="1"/>
          </p:cNvPicPr>
          <p:nvPr/>
        </p:nvPicPr>
        <p:blipFill>
          <a:blip r:embed="rId3"/>
          <a:srcRect/>
          <a:stretch>
            <a:fillRect/>
          </a:stretch>
        </p:blipFill>
        <p:spPr bwMode="auto">
          <a:xfrm>
            <a:off x="762000" y="625642"/>
            <a:ext cx="10464523" cy="5486400"/>
          </a:xfrm>
          <a:prstGeom prst="rect">
            <a:avLst/>
          </a:prstGeom>
          <a:noFill/>
        </p:spPr>
      </p:pic>
      <p:pic>
        <p:nvPicPr>
          <p:cNvPr id="3" name="Picture 2">
            <a:extLst>
              <a:ext uri="{FF2B5EF4-FFF2-40B4-BE49-F238E27FC236}">
                <a16:creationId xmlns:a16="http://schemas.microsoft.com/office/drawing/2014/main" id="{9D55F043-1DFF-4308-B0C4-6CEA9B05C5B4}"/>
              </a:ext>
            </a:extLst>
          </p:cNvPr>
          <p:cNvPicPr/>
          <p:nvPr/>
        </p:nvPicPr>
        <p:blipFill rotWithShape="1">
          <a:blip r:embed="rId4"/>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70000"/>
              </a:lnSpc>
            </a:pPr>
            <a:r>
              <a:rPr lang="en-US" i="1" dirty="0">
                <a:solidFill>
                  <a:srgbClr val="C00000"/>
                </a:solidFill>
                <a:latin typeface="Times New Roman" pitchFamily="18" charset="0"/>
                <a:cs typeface="Times New Roman" pitchFamily="18" charset="0"/>
              </a:rPr>
              <a:t>Early batch system</a:t>
            </a:r>
          </a:p>
          <a:p>
            <a:pPr lvl="1">
              <a:lnSpc>
                <a:spcPct val="70000"/>
              </a:lnSpc>
            </a:pPr>
            <a:r>
              <a:rPr lang="en-US" dirty="0">
                <a:solidFill>
                  <a:schemeClr val="tx1"/>
                </a:solidFill>
                <a:latin typeface="Times New Roman" pitchFamily="18" charset="0"/>
                <a:cs typeface="Times New Roman" pitchFamily="18" charset="0"/>
              </a:rPr>
              <a:t>bring cards to 1401</a:t>
            </a:r>
          </a:p>
          <a:p>
            <a:pPr lvl="1">
              <a:lnSpc>
                <a:spcPct val="70000"/>
              </a:lnSpc>
            </a:pPr>
            <a:r>
              <a:rPr lang="en-US" dirty="0">
                <a:solidFill>
                  <a:schemeClr val="tx1"/>
                </a:solidFill>
                <a:latin typeface="Times New Roman" pitchFamily="18" charset="0"/>
                <a:cs typeface="Times New Roman" pitchFamily="18" charset="0"/>
              </a:rPr>
              <a:t>read cards to tape</a:t>
            </a:r>
          </a:p>
          <a:p>
            <a:pPr lvl="1">
              <a:lnSpc>
                <a:spcPct val="70000"/>
              </a:lnSpc>
            </a:pPr>
            <a:r>
              <a:rPr lang="en-US" dirty="0">
                <a:solidFill>
                  <a:schemeClr val="tx1"/>
                </a:solidFill>
                <a:latin typeface="Times New Roman" pitchFamily="18" charset="0"/>
                <a:cs typeface="Times New Roman" pitchFamily="18" charset="0"/>
              </a:rPr>
              <a:t>put tape on 7094 which does computing</a:t>
            </a:r>
          </a:p>
          <a:p>
            <a:pPr lvl="1">
              <a:lnSpc>
                <a:spcPct val="70000"/>
              </a:lnSpc>
            </a:pPr>
            <a:r>
              <a:rPr lang="en-US" dirty="0">
                <a:solidFill>
                  <a:schemeClr val="tx1"/>
                </a:solidFill>
                <a:latin typeface="Times New Roman" pitchFamily="18" charset="0"/>
                <a:cs typeface="Times New Roman" pitchFamily="18" charset="0"/>
              </a:rPr>
              <a:t>put tape on 1401 which prints output</a:t>
            </a:r>
            <a:endParaRPr lang="en-US" dirty="0">
              <a:solidFill>
                <a:schemeClr val="tx1"/>
              </a:solidFill>
            </a:endParaRPr>
          </a:p>
        </p:txBody>
      </p:sp>
      <p:pic>
        <p:nvPicPr>
          <p:cNvPr id="4" name="Picture 5"/>
          <p:cNvPicPr>
            <a:picLocks noChangeAspect="1" noChangeArrowheads="1"/>
          </p:cNvPicPr>
          <p:nvPr/>
        </p:nvPicPr>
        <p:blipFill>
          <a:blip r:embed="rId3"/>
          <a:srcRect/>
          <a:stretch>
            <a:fillRect/>
          </a:stretch>
        </p:blipFill>
        <p:spPr bwMode="auto">
          <a:xfrm>
            <a:off x="223781" y="609601"/>
            <a:ext cx="11966632" cy="4724399"/>
          </a:xfrm>
          <a:prstGeom prst="rect">
            <a:avLst/>
          </a:prstGeom>
          <a:noFill/>
          <a:ln w="9525">
            <a:noFill/>
            <a:miter lim="800000"/>
            <a:headEnd/>
            <a:tailEnd/>
          </a:ln>
        </p:spPr>
      </p:pic>
      <p:pic>
        <p:nvPicPr>
          <p:cNvPr id="5" name="Picture 4">
            <a:extLst>
              <a:ext uri="{FF2B5EF4-FFF2-40B4-BE49-F238E27FC236}">
                <a16:creationId xmlns:a16="http://schemas.microsoft.com/office/drawing/2014/main" id="{B9CC4310-0AA1-4371-B511-0DEC979A5ABC}"/>
              </a:ext>
            </a:extLst>
          </p:cNvPr>
          <p:cNvPicPr/>
          <p:nvPr/>
        </p:nvPicPr>
        <p:blipFill rotWithShape="1">
          <a:blip r:embed="rId4"/>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Batch Processing</a:t>
            </a:r>
          </a:p>
        </p:txBody>
      </p:sp>
      <p:sp>
        <p:nvSpPr>
          <p:cNvPr id="2" name="Content Placeholder 1"/>
          <p:cNvSpPr>
            <a:spLocks noGrp="1"/>
          </p:cNvSpPr>
          <p:nvPr>
            <p:ph idx="1"/>
          </p:nvPr>
        </p:nvSpPr>
        <p:spPr>
          <a:xfrm>
            <a:off x="304800" y="1905000"/>
            <a:ext cx="11353800" cy="4953000"/>
          </a:xfrm>
        </p:spPr>
        <p:txBody>
          <a:bodyPr>
            <a:normAutofit/>
          </a:bodyPr>
          <a:lstStyle/>
          <a:p>
            <a:pPr algn="just">
              <a:spcBef>
                <a:spcPct val="50000"/>
              </a:spcBef>
            </a:pPr>
            <a:r>
              <a:rPr lang="en-US" sz="3200" dirty="0">
                <a:solidFill>
                  <a:srgbClr val="C00000"/>
                </a:solidFill>
              </a:rPr>
              <a:t>Disadvantage</a:t>
            </a:r>
          </a:p>
          <a:p>
            <a:pPr marL="688975" lvl="2">
              <a:lnSpc>
                <a:spcPct val="120000"/>
              </a:lnSpc>
              <a:spcBef>
                <a:spcPts val="0"/>
              </a:spcBef>
              <a:buClr>
                <a:schemeClr val="tx1"/>
              </a:buClr>
              <a:buFont typeface="Gill Sans MT" pitchFamily="34" charset="0"/>
              <a:buChar char="–"/>
            </a:pPr>
            <a:r>
              <a:rPr lang="en-US" sz="3200" dirty="0">
                <a:solidFill>
                  <a:schemeClr val="tx2">
                    <a:lumMod val="75000"/>
                    <a:lumOff val="25000"/>
                  </a:schemeClr>
                </a:solidFill>
              </a:rPr>
              <a:t>Less user interaction; difficult to debug</a:t>
            </a:r>
          </a:p>
          <a:p>
            <a:pPr marL="688975" lvl="2">
              <a:lnSpc>
                <a:spcPct val="120000"/>
              </a:lnSpc>
              <a:spcBef>
                <a:spcPts val="0"/>
              </a:spcBef>
              <a:buClr>
                <a:schemeClr val="tx1"/>
              </a:buClr>
              <a:buFont typeface="Gill Sans MT" pitchFamily="34" charset="0"/>
              <a:buChar char="–"/>
            </a:pPr>
            <a:r>
              <a:rPr lang="en-US" sz="3200" dirty="0">
                <a:solidFill>
                  <a:schemeClr val="tx2">
                    <a:lumMod val="75000"/>
                    <a:lumOff val="25000"/>
                  </a:schemeClr>
                </a:solidFill>
              </a:rPr>
              <a:t>Not possible to take user input in between</a:t>
            </a:r>
          </a:p>
          <a:p>
            <a:pPr marL="688975" lvl="2">
              <a:lnSpc>
                <a:spcPct val="120000"/>
              </a:lnSpc>
              <a:spcBef>
                <a:spcPts val="0"/>
              </a:spcBef>
              <a:buClr>
                <a:schemeClr val="tx1"/>
              </a:buClr>
              <a:buFont typeface="Gill Sans MT" pitchFamily="34" charset="0"/>
              <a:buChar char="–"/>
            </a:pPr>
            <a:r>
              <a:rPr lang="en-US" sz="3200" dirty="0">
                <a:solidFill>
                  <a:schemeClr val="tx2">
                    <a:lumMod val="75000"/>
                    <a:lumOff val="25000"/>
                  </a:schemeClr>
                </a:solidFill>
              </a:rPr>
              <a:t>More job set up time</a:t>
            </a:r>
          </a:p>
          <a:p>
            <a:pPr marL="688975" lvl="2">
              <a:lnSpc>
                <a:spcPct val="120000"/>
              </a:lnSpc>
              <a:spcBef>
                <a:spcPts val="0"/>
              </a:spcBef>
              <a:buClr>
                <a:schemeClr val="tx1"/>
              </a:buClr>
              <a:buFont typeface="Gill Sans MT" pitchFamily="34" charset="0"/>
              <a:buChar char="–"/>
            </a:pPr>
            <a:r>
              <a:rPr lang="en-US" sz="3200" dirty="0">
                <a:solidFill>
                  <a:schemeClr val="tx2">
                    <a:lumMod val="75000"/>
                    <a:lumOff val="25000"/>
                  </a:schemeClr>
                </a:solidFill>
              </a:rPr>
              <a:t>CPU remain idle during transition</a:t>
            </a:r>
          </a:p>
          <a:p>
            <a:pPr marL="688975" lvl="2">
              <a:lnSpc>
                <a:spcPct val="120000"/>
              </a:lnSpc>
              <a:spcBef>
                <a:spcPts val="0"/>
              </a:spcBef>
              <a:buClr>
                <a:schemeClr val="tx1"/>
              </a:buClr>
              <a:buFont typeface="Gill Sans MT" pitchFamily="34" charset="0"/>
              <a:buChar char="–"/>
            </a:pPr>
            <a:r>
              <a:rPr lang="en-US" sz="3200" dirty="0">
                <a:solidFill>
                  <a:schemeClr val="tx2">
                    <a:lumMod val="75000"/>
                    <a:lumOff val="25000"/>
                  </a:schemeClr>
                </a:solidFill>
              </a:rPr>
              <a:t>Speed mismatch(CPU &amp; I/O dev)</a:t>
            </a:r>
          </a:p>
          <a:p>
            <a:pPr marL="274320" lvl="1" algn="just">
              <a:spcBef>
                <a:spcPct val="50000"/>
              </a:spcBef>
              <a:buClr>
                <a:schemeClr val="tx1"/>
              </a:buClr>
            </a:pPr>
            <a:r>
              <a:rPr lang="en-US" sz="3200" dirty="0">
                <a:solidFill>
                  <a:srgbClr val="C00000"/>
                </a:solidFill>
              </a:rPr>
              <a:t>Buffering &amp; Spooling </a:t>
            </a:r>
            <a:r>
              <a:rPr lang="en-US" sz="3200" dirty="0">
                <a:solidFill>
                  <a:schemeClr val="tx2">
                    <a:lumMod val="75000"/>
                    <a:lumOff val="25000"/>
                  </a:schemeClr>
                </a:solidFill>
              </a:rPr>
              <a:t>was used to improve CPU Utilization further.</a:t>
            </a:r>
          </a:p>
          <a:p>
            <a:pPr lvl="1" algn="just">
              <a:spcBef>
                <a:spcPct val="50000"/>
              </a:spcBef>
              <a:buClr>
                <a:schemeClr val="tx1"/>
              </a:buClr>
              <a:buFont typeface="Wingdings" pitchFamily="2" charset="2"/>
              <a:buChar char="§"/>
            </a:pPr>
            <a:endParaRPr lang="en-US" sz="2600" dirty="0">
              <a:solidFill>
                <a:schemeClr val="accent1">
                  <a:lumMod val="50000"/>
                </a:schemeClr>
              </a:solidFill>
            </a:endParaRPr>
          </a:p>
          <a:p>
            <a:pPr algn="just"/>
            <a:endParaRPr lang="en-US" sz="2600" dirty="0">
              <a:solidFill>
                <a:schemeClr val="accent1">
                  <a:lumMod val="50000"/>
                </a:schemeClr>
              </a:solidFill>
            </a:endParaRPr>
          </a:p>
        </p:txBody>
      </p:sp>
      <p:pic>
        <p:nvPicPr>
          <p:cNvPr id="4" name="Picture 3">
            <a:extLst>
              <a:ext uri="{FF2B5EF4-FFF2-40B4-BE49-F238E27FC236}">
                <a16:creationId xmlns:a16="http://schemas.microsoft.com/office/drawing/2014/main" id="{664F3124-A995-4BF5-973F-B1F5A0B115CB}"/>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9448A5-15FE-4905-88DA-BB0B2A358F2F}"/>
              </a:ext>
            </a:extLst>
          </p:cNvPr>
          <p:cNvSpPr/>
          <p:nvPr/>
        </p:nvSpPr>
        <p:spPr>
          <a:xfrm>
            <a:off x="0" y="882316"/>
            <a:ext cx="12192000" cy="4313360"/>
          </a:xfrm>
          <a:prstGeom prst="rect">
            <a:avLst/>
          </a:prstGeom>
        </p:spPr>
        <p:txBody>
          <a:bodyPr wrap="square">
            <a:spAutoFit/>
          </a:bodyPr>
          <a:lstStyle/>
          <a:p>
            <a:pPr>
              <a:lnSpc>
                <a:spcPct val="107000"/>
              </a:lnSpc>
              <a:spcAft>
                <a:spcPts val="0"/>
              </a:spcAft>
            </a:pPr>
            <a:r>
              <a:rPr lang="en-IN" sz="3600" kern="1800" dirty="0">
                <a:effectLst/>
                <a:latin typeface="Times New Roman" panose="02020603050405020304" pitchFamily="18" charset="0"/>
                <a:ea typeface="Times New Roman" panose="02020603050405020304" pitchFamily="18" charset="0"/>
                <a:cs typeface="Times New Roman" panose="02020603050405020304" pitchFamily="18" charset="0"/>
              </a:rPr>
              <a:t>Operating System</a:t>
            </a:r>
          </a:p>
          <a:p>
            <a:pPr>
              <a:lnSpc>
                <a:spcPct val="107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IN"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 Operating System (OS) is an interface between a computer user and computer hardware. </a:t>
            </a:r>
          </a:p>
          <a:p>
            <a:pPr>
              <a:lnSpc>
                <a:spcPct val="107000"/>
              </a:lnSpc>
              <a:spcAft>
                <a:spcPts val="2250"/>
              </a:spcAft>
            </a:pPr>
            <a:r>
              <a:rPr lang="en-IN"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 operating system is a software which performs all the basic tasks like file management, memory management, process management, handling input and output, and controlling peripheral devices such as disk drives and printers.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7FA20A3-9E57-41FE-AF2F-9014A3169EEF}"/>
              </a:ext>
            </a:extLst>
          </p:cNvPr>
          <p:cNvPicPr/>
          <p:nvPr/>
        </p:nvPicPr>
        <p:blipFill rotWithShape="1">
          <a:blip r:embed="rId2"/>
          <a:srcRect l="6026" t="19382" r="75671" b="68327"/>
          <a:stretch/>
        </p:blipFill>
        <p:spPr bwMode="auto">
          <a:xfrm>
            <a:off x="9627670" y="181911"/>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23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Buffering</a:t>
            </a:r>
          </a:p>
        </p:txBody>
      </p:sp>
      <p:sp>
        <p:nvSpPr>
          <p:cNvPr id="2" name="Content Placeholder 1"/>
          <p:cNvSpPr>
            <a:spLocks noGrp="1"/>
          </p:cNvSpPr>
          <p:nvPr>
            <p:ph idx="1"/>
          </p:nvPr>
        </p:nvSpPr>
        <p:spPr>
          <a:xfrm>
            <a:off x="228600" y="1905000"/>
            <a:ext cx="11658600" cy="3810000"/>
          </a:xfrm>
        </p:spPr>
        <p:txBody>
          <a:bodyPr>
            <a:noAutofit/>
          </a:bodyPr>
          <a:lstStyle/>
          <a:p>
            <a:pPr algn="just"/>
            <a:r>
              <a:rPr lang="en-US" sz="3200" dirty="0">
                <a:solidFill>
                  <a:schemeClr val="tx2">
                    <a:lumMod val="75000"/>
                    <a:lumOff val="25000"/>
                  </a:schemeClr>
                </a:solidFill>
              </a:rPr>
              <a:t>Buffer is a </a:t>
            </a:r>
            <a:r>
              <a:rPr lang="en-US" sz="3200" dirty="0">
                <a:solidFill>
                  <a:srgbClr val="C00000"/>
                </a:solidFill>
              </a:rPr>
              <a:t>temporary storage area of main memory </a:t>
            </a:r>
            <a:r>
              <a:rPr lang="en-US" sz="3200" dirty="0">
                <a:solidFill>
                  <a:schemeClr val="tx2">
                    <a:lumMod val="75000"/>
                    <a:lumOff val="25000"/>
                  </a:schemeClr>
                </a:solidFill>
              </a:rPr>
              <a:t>for holding data during input &amp; output data transfers.</a:t>
            </a:r>
          </a:p>
          <a:p>
            <a:pPr algn="just"/>
            <a:r>
              <a:rPr lang="en-US" sz="3200" dirty="0">
                <a:solidFill>
                  <a:schemeClr val="tx2">
                    <a:lumMod val="75000"/>
                    <a:lumOff val="25000"/>
                  </a:schemeClr>
                </a:solidFill>
              </a:rPr>
              <a:t>It </a:t>
            </a:r>
            <a:r>
              <a:rPr lang="en-US" sz="3200" dirty="0">
                <a:solidFill>
                  <a:srgbClr val="C00000"/>
                </a:solidFill>
              </a:rPr>
              <a:t>stores data while they are transferred between two devices or between a device and an application.</a:t>
            </a:r>
          </a:p>
          <a:p>
            <a:pPr algn="just"/>
            <a:r>
              <a:rPr lang="en-US" sz="3200" dirty="0">
                <a:solidFill>
                  <a:schemeClr val="tx2">
                    <a:lumMod val="75000"/>
                    <a:lumOff val="25000"/>
                  </a:schemeClr>
                </a:solidFill>
                <a:sym typeface="Symbol" pitchFamily="18" charset="2"/>
              </a:rPr>
              <a:t>Overlaps the I/O of job with that of its own computation</a:t>
            </a:r>
          </a:p>
        </p:txBody>
      </p:sp>
      <p:pic>
        <p:nvPicPr>
          <p:cNvPr id="4" name="Picture 3">
            <a:extLst>
              <a:ext uri="{FF2B5EF4-FFF2-40B4-BE49-F238E27FC236}">
                <a16:creationId xmlns:a16="http://schemas.microsoft.com/office/drawing/2014/main" id="{3BF1B96F-E327-4720-B336-D15412AC6DA7}"/>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Buffering</a:t>
            </a:r>
          </a:p>
        </p:txBody>
      </p:sp>
      <p:sp>
        <p:nvSpPr>
          <p:cNvPr id="2" name="Content Placeholder 1"/>
          <p:cNvSpPr>
            <a:spLocks noGrp="1"/>
          </p:cNvSpPr>
          <p:nvPr>
            <p:ph idx="1"/>
          </p:nvPr>
        </p:nvSpPr>
        <p:spPr>
          <a:xfrm>
            <a:off x="228600" y="1828800"/>
            <a:ext cx="11658600" cy="4724400"/>
          </a:xfrm>
        </p:spPr>
        <p:txBody>
          <a:bodyPr>
            <a:noAutofit/>
          </a:bodyPr>
          <a:lstStyle/>
          <a:p>
            <a:pPr algn="just"/>
            <a:r>
              <a:rPr lang="en-US" sz="3200" dirty="0">
                <a:solidFill>
                  <a:srgbClr val="C00000"/>
                </a:solidFill>
              </a:rPr>
              <a:t>Reasons for Buffering :</a:t>
            </a:r>
          </a:p>
          <a:p>
            <a:pPr marL="688975" lvl="2">
              <a:lnSpc>
                <a:spcPct val="120000"/>
              </a:lnSpc>
              <a:spcBef>
                <a:spcPts val="0"/>
              </a:spcBef>
              <a:buFont typeface="Gill Sans MT" pitchFamily="34" charset="0"/>
              <a:buChar char="–"/>
            </a:pPr>
            <a:r>
              <a:rPr lang="en-US" sz="3200" dirty="0">
                <a:solidFill>
                  <a:schemeClr val="tx2">
                    <a:lumMod val="75000"/>
                    <a:lumOff val="25000"/>
                  </a:schemeClr>
                </a:solidFill>
              </a:rPr>
              <a:t>To cope up with speed mismatch between the producer and consumer of a data stream.</a:t>
            </a:r>
          </a:p>
          <a:p>
            <a:pPr marL="688975" lvl="2">
              <a:lnSpc>
                <a:spcPct val="120000"/>
              </a:lnSpc>
              <a:spcBef>
                <a:spcPts val="0"/>
              </a:spcBef>
              <a:buFont typeface="Gill Sans MT" pitchFamily="34" charset="0"/>
              <a:buChar char="–"/>
            </a:pPr>
            <a:r>
              <a:rPr lang="en-US" sz="3200" dirty="0">
                <a:solidFill>
                  <a:schemeClr val="tx2">
                    <a:lumMod val="75000"/>
                    <a:lumOff val="25000"/>
                  </a:schemeClr>
                </a:solidFill>
              </a:rPr>
              <a:t>To adapt between devices that have different data transfer sizes.</a:t>
            </a:r>
          </a:p>
          <a:p>
            <a:pPr marL="688975" lvl="2">
              <a:lnSpc>
                <a:spcPct val="120000"/>
              </a:lnSpc>
              <a:spcBef>
                <a:spcPts val="0"/>
              </a:spcBef>
              <a:buFont typeface="Gill Sans MT" pitchFamily="34" charset="0"/>
              <a:buChar char="–"/>
            </a:pPr>
            <a:r>
              <a:rPr lang="en-US" sz="3200" dirty="0">
                <a:solidFill>
                  <a:schemeClr val="tx2">
                    <a:lumMod val="75000"/>
                    <a:lumOff val="25000"/>
                  </a:schemeClr>
                </a:solidFill>
              </a:rPr>
              <a:t>To support copy semantics for application I/O</a:t>
            </a:r>
          </a:p>
          <a:p>
            <a:pPr lvl="1" algn="just"/>
            <a:endParaRPr lang="en-US" sz="2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7E7A66BE-B96D-4D78-926D-5A70DEDA59AC}"/>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buffer"/>
          <p:cNvPicPr>
            <a:picLocks noChangeAspect="1" noChangeArrowheads="1" noCrop="1"/>
          </p:cNvPicPr>
          <p:nvPr/>
        </p:nvPicPr>
        <p:blipFill>
          <a:blip r:embed="rId3"/>
          <a:srcRect/>
          <a:stretch>
            <a:fillRect/>
          </a:stretch>
        </p:blipFill>
        <p:spPr>
          <a:xfrm>
            <a:off x="1905000" y="1447800"/>
            <a:ext cx="8534400" cy="4518212"/>
          </a:xfrm>
          <a:prstGeom prst="rect">
            <a:avLst/>
          </a:prstGeom>
          <a:solidFill>
            <a:schemeClr val="bg1"/>
          </a:solidFill>
        </p:spPr>
      </p:pic>
      <p:pic>
        <p:nvPicPr>
          <p:cNvPr id="3" name="Picture 2">
            <a:extLst>
              <a:ext uri="{FF2B5EF4-FFF2-40B4-BE49-F238E27FC236}">
                <a16:creationId xmlns:a16="http://schemas.microsoft.com/office/drawing/2014/main" id="{4C02F3DD-F2F2-407C-A26F-1F26636470CB}"/>
              </a:ext>
            </a:extLst>
          </p:cNvPr>
          <p:cNvPicPr/>
          <p:nvPr/>
        </p:nvPicPr>
        <p:blipFill rotWithShape="1">
          <a:blip r:embed="rId4"/>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4094" y="0"/>
            <a:ext cx="10972800" cy="1144556"/>
          </a:xfrm>
        </p:spPr>
        <p:txBody>
          <a:bodyPr>
            <a:noAutofit/>
          </a:bodyPr>
          <a:lstStyle/>
          <a:p>
            <a:r>
              <a:rPr lang="en-US" sz="4000" dirty="0">
                <a:solidFill>
                  <a:schemeClr val="accent4">
                    <a:lumMod val="75000"/>
                  </a:schemeClr>
                </a:solidFill>
              </a:rPr>
              <a:t>Spooling  (Simultaneous Peripheral Operation On-line)</a:t>
            </a:r>
          </a:p>
        </p:txBody>
      </p:sp>
      <p:sp>
        <p:nvSpPr>
          <p:cNvPr id="2" name="Content Placeholder 1"/>
          <p:cNvSpPr>
            <a:spLocks noGrp="1"/>
          </p:cNvSpPr>
          <p:nvPr>
            <p:ph idx="1"/>
          </p:nvPr>
        </p:nvSpPr>
        <p:spPr>
          <a:xfrm>
            <a:off x="342900" y="1317943"/>
            <a:ext cx="11506200" cy="5257800"/>
          </a:xfrm>
        </p:spPr>
        <p:txBody>
          <a:bodyPr>
            <a:normAutofit fontScale="85000" lnSpcReduction="20000"/>
          </a:bodyPr>
          <a:lstStyle/>
          <a:p>
            <a:pPr algn="just">
              <a:lnSpc>
                <a:spcPct val="110000"/>
              </a:lnSpc>
            </a:pPr>
            <a:r>
              <a:rPr lang="en-US" sz="3800" dirty="0">
                <a:solidFill>
                  <a:schemeClr val="tx2">
                    <a:lumMod val="75000"/>
                    <a:lumOff val="25000"/>
                  </a:schemeClr>
                </a:solidFill>
                <a:sym typeface="Symbol" pitchFamily="18" charset="2"/>
              </a:rPr>
              <a:t>Like buffer, spooling is used in order to overcome the problem of speed mismatch</a:t>
            </a:r>
          </a:p>
          <a:p>
            <a:pPr algn="just">
              <a:lnSpc>
                <a:spcPct val="110000"/>
              </a:lnSpc>
            </a:pPr>
            <a:r>
              <a:rPr lang="en-US" sz="3800" dirty="0">
                <a:solidFill>
                  <a:schemeClr val="tx2">
                    <a:lumMod val="75000"/>
                    <a:lumOff val="25000"/>
                  </a:schemeClr>
                </a:solidFill>
                <a:sym typeface="Symbol" pitchFamily="18" charset="2"/>
              </a:rPr>
              <a:t>A</a:t>
            </a:r>
            <a:r>
              <a:rPr lang="en-US" sz="3800" dirty="0">
                <a:solidFill>
                  <a:schemeClr val="accent1">
                    <a:lumMod val="50000"/>
                  </a:schemeClr>
                </a:solidFill>
                <a:sym typeface="Symbol" pitchFamily="18" charset="2"/>
              </a:rPr>
              <a:t> </a:t>
            </a:r>
            <a:r>
              <a:rPr lang="en-US" sz="3800" dirty="0">
                <a:solidFill>
                  <a:srgbClr val="C00000"/>
                </a:solidFill>
                <a:sym typeface="Symbol" pitchFamily="18" charset="2"/>
              </a:rPr>
              <a:t>spool is a buffer that holds output for a device, such as a printer, that cannot accept interleaved data streams</a:t>
            </a:r>
          </a:p>
          <a:p>
            <a:pPr algn="just">
              <a:lnSpc>
                <a:spcPct val="110000"/>
              </a:lnSpc>
            </a:pPr>
            <a:r>
              <a:rPr lang="en-US" sz="3800" dirty="0">
                <a:solidFill>
                  <a:schemeClr val="tx2">
                    <a:lumMod val="75000"/>
                    <a:lumOff val="25000"/>
                  </a:schemeClr>
                </a:solidFill>
                <a:sym typeface="Symbol" pitchFamily="18" charset="2"/>
              </a:rPr>
              <a:t>With spooling, the disk is used as a very large buffer. Usually complete jobs are queued on disk to be completed later. Ex. Spooling for printer</a:t>
            </a:r>
          </a:p>
          <a:p>
            <a:pPr algn="just">
              <a:lnSpc>
                <a:spcPct val="110000"/>
              </a:lnSpc>
            </a:pPr>
            <a:r>
              <a:rPr lang="en-US" sz="3800" dirty="0">
                <a:solidFill>
                  <a:schemeClr val="tx2">
                    <a:lumMod val="75000"/>
                    <a:lumOff val="25000"/>
                  </a:schemeClr>
                </a:solidFill>
                <a:sym typeface="Symbol" pitchFamily="18" charset="2"/>
              </a:rPr>
              <a:t>Spooling </a:t>
            </a:r>
            <a:r>
              <a:rPr lang="en-US" sz="3800" dirty="0">
                <a:solidFill>
                  <a:srgbClr val="C00000"/>
                </a:solidFill>
                <a:sym typeface="Symbol" pitchFamily="18" charset="2"/>
              </a:rPr>
              <a:t>overlaps input of one job with the computation of other jobs </a:t>
            </a:r>
            <a:r>
              <a:rPr lang="en-US" sz="3800" dirty="0">
                <a:solidFill>
                  <a:schemeClr val="tx2">
                    <a:lumMod val="75000"/>
                    <a:lumOff val="25000"/>
                  </a:schemeClr>
                </a:solidFill>
                <a:sym typeface="Symbol" pitchFamily="18" charset="2"/>
              </a:rPr>
              <a:t>i.e. the spooler may be reading the input of one job while printing the output of a different job. </a:t>
            </a:r>
          </a:p>
          <a:p>
            <a:pPr algn="just"/>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C8EA0CA-F1EE-4A10-9BF9-E0F3D80AB5A4}"/>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Spooling Advantages</a:t>
            </a:r>
          </a:p>
        </p:txBody>
      </p:sp>
      <p:sp>
        <p:nvSpPr>
          <p:cNvPr id="2" name="Content Placeholder 1"/>
          <p:cNvSpPr>
            <a:spLocks noGrp="1"/>
          </p:cNvSpPr>
          <p:nvPr>
            <p:ph idx="1"/>
          </p:nvPr>
        </p:nvSpPr>
        <p:spPr/>
        <p:txBody>
          <a:bodyPr>
            <a:noAutofit/>
          </a:bodyPr>
          <a:lstStyle/>
          <a:p>
            <a:pPr algn="just">
              <a:spcBef>
                <a:spcPts val="1200"/>
              </a:spcBef>
              <a:spcAft>
                <a:spcPts val="1800"/>
              </a:spcAft>
            </a:pPr>
            <a:r>
              <a:rPr lang="en-US" sz="3200" dirty="0">
                <a:solidFill>
                  <a:schemeClr val="tx2">
                    <a:lumMod val="75000"/>
                    <a:lumOff val="25000"/>
                  </a:schemeClr>
                </a:solidFill>
              </a:rPr>
              <a:t>Performance of the system is increased</a:t>
            </a:r>
          </a:p>
          <a:p>
            <a:pPr algn="just">
              <a:spcBef>
                <a:spcPts val="1200"/>
              </a:spcBef>
              <a:spcAft>
                <a:spcPts val="1800"/>
              </a:spcAft>
            </a:pPr>
            <a:r>
              <a:rPr lang="en-US" sz="3200" dirty="0">
                <a:solidFill>
                  <a:schemeClr val="tx2">
                    <a:lumMod val="75000"/>
                    <a:lumOff val="25000"/>
                  </a:schemeClr>
                </a:solidFill>
              </a:rPr>
              <a:t> CPU &amp; I/O devices work efficiently</a:t>
            </a:r>
          </a:p>
          <a:p>
            <a:pPr algn="just">
              <a:spcBef>
                <a:spcPts val="1200"/>
              </a:spcBef>
              <a:spcAft>
                <a:spcPts val="1800"/>
              </a:spcAft>
            </a:pPr>
            <a:r>
              <a:rPr lang="en-US" sz="3200" dirty="0">
                <a:solidFill>
                  <a:schemeClr val="tx2">
                    <a:lumMod val="75000"/>
                    <a:lumOff val="25000"/>
                  </a:schemeClr>
                </a:solidFill>
              </a:rPr>
              <a:t> Also used for processing data at remote sites</a:t>
            </a:r>
          </a:p>
        </p:txBody>
      </p:sp>
      <p:pic>
        <p:nvPicPr>
          <p:cNvPr id="4" name="Picture 3">
            <a:extLst>
              <a:ext uri="{FF2B5EF4-FFF2-40B4-BE49-F238E27FC236}">
                <a16:creationId xmlns:a16="http://schemas.microsoft.com/office/drawing/2014/main" id="{86741154-AFEA-4D2B-8D99-C2FAA92BE4E9}"/>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Multiprogramming</a:t>
            </a:r>
          </a:p>
        </p:txBody>
      </p:sp>
      <p:pic>
        <p:nvPicPr>
          <p:cNvPr id="1026" name="Picture 2"/>
          <p:cNvPicPr>
            <a:picLocks noChangeAspect="1" noChangeArrowheads="1"/>
          </p:cNvPicPr>
          <p:nvPr/>
        </p:nvPicPr>
        <p:blipFill>
          <a:blip r:embed="rId2"/>
          <a:srcRect/>
          <a:stretch>
            <a:fillRect/>
          </a:stretch>
        </p:blipFill>
        <p:spPr bwMode="auto">
          <a:xfrm>
            <a:off x="2133600" y="1737360"/>
            <a:ext cx="8260080" cy="4433719"/>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2B249607-D7C3-4161-B159-421CA023085A}"/>
              </a:ext>
            </a:extLst>
          </p:cNvPr>
          <p:cNvPicPr/>
          <p:nvPr/>
        </p:nvPicPr>
        <p:blipFill rotWithShape="1">
          <a:blip r:embed="rId3"/>
          <a:srcRect l="6026" t="19382" r="75671" b="68327"/>
          <a:stretch/>
        </p:blipFill>
        <p:spPr bwMode="auto">
          <a:xfrm>
            <a:off x="9433560" y="291222"/>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Multiprogramming</a:t>
            </a:r>
            <a:endParaRPr lang="en-US" dirty="0"/>
          </a:p>
        </p:txBody>
      </p:sp>
      <p:sp>
        <p:nvSpPr>
          <p:cNvPr id="3" name="Content Placeholder 2"/>
          <p:cNvSpPr>
            <a:spLocks noGrp="1"/>
          </p:cNvSpPr>
          <p:nvPr>
            <p:ph idx="1"/>
          </p:nvPr>
        </p:nvSpPr>
        <p:spPr>
          <a:xfrm>
            <a:off x="152400" y="1676400"/>
            <a:ext cx="8305800" cy="5257800"/>
          </a:xfrm>
        </p:spPr>
        <p:txBody>
          <a:bodyPr>
            <a:noAutofit/>
          </a:bodyPr>
          <a:lstStyle/>
          <a:p>
            <a:pPr algn="just">
              <a:spcBef>
                <a:spcPts val="1200"/>
              </a:spcBef>
            </a:pPr>
            <a:r>
              <a:rPr lang="en-US" sz="3200" dirty="0">
                <a:solidFill>
                  <a:srgbClr val="C00000"/>
                </a:solidFill>
                <a:sym typeface="Symbol" pitchFamily="18" charset="2"/>
              </a:rPr>
              <a:t>Allows multiple processes to reside in main memory ready to execute. </a:t>
            </a:r>
          </a:p>
          <a:p>
            <a:pPr algn="just">
              <a:spcBef>
                <a:spcPts val="1200"/>
              </a:spcBef>
            </a:pPr>
            <a:r>
              <a:rPr lang="en-US" sz="3200" dirty="0">
                <a:solidFill>
                  <a:schemeClr val="tx2">
                    <a:lumMod val="75000"/>
                    <a:lumOff val="25000"/>
                  </a:schemeClr>
                </a:solidFill>
                <a:sym typeface="Symbol" pitchFamily="18" charset="2"/>
              </a:rPr>
              <a:t>Only one program at a time gets the CPU for execution while others are waiting their turn.</a:t>
            </a:r>
          </a:p>
          <a:p>
            <a:pPr algn="just">
              <a:spcBef>
                <a:spcPts val="1200"/>
              </a:spcBef>
            </a:pPr>
            <a:r>
              <a:rPr lang="en-US" sz="3200" dirty="0">
                <a:solidFill>
                  <a:schemeClr val="tx2">
                    <a:lumMod val="75000"/>
                    <a:lumOff val="25000"/>
                  </a:schemeClr>
                </a:solidFill>
                <a:sym typeface="Symbol" pitchFamily="18" charset="2"/>
              </a:rPr>
              <a:t>The running program keeps executing until it blocks for I/O and the next program in line takes the turn for execution. </a:t>
            </a:r>
          </a:p>
          <a:p>
            <a:pPr algn="just">
              <a:spcBef>
                <a:spcPts val="1200"/>
              </a:spcBef>
            </a:pPr>
            <a:r>
              <a:rPr lang="en-US" sz="3200" dirty="0">
                <a:solidFill>
                  <a:srgbClr val="C00000"/>
                </a:solidFill>
                <a:sym typeface="Symbol" pitchFamily="18" charset="2"/>
              </a:rPr>
              <a:t>Goal is to optimize CPU utilization </a:t>
            </a:r>
            <a:r>
              <a:rPr lang="en-US" sz="3200" dirty="0">
                <a:solidFill>
                  <a:schemeClr val="tx2">
                    <a:lumMod val="75000"/>
                    <a:lumOff val="25000"/>
                  </a:schemeClr>
                </a:solidFill>
                <a:sym typeface="Symbol" pitchFamily="18" charset="2"/>
              </a:rPr>
              <a:t>by reducing CPU idle time.</a:t>
            </a:r>
          </a:p>
          <a:p>
            <a:pPr algn="just">
              <a:spcBef>
                <a:spcPts val="1200"/>
              </a:spcBef>
            </a:pPr>
            <a:r>
              <a:rPr lang="en-US" sz="3200" dirty="0">
                <a:solidFill>
                  <a:schemeClr val="tx2">
                    <a:lumMod val="75000"/>
                    <a:lumOff val="25000"/>
                  </a:schemeClr>
                </a:solidFill>
                <a:sym typeface="Symbol" pitchFamily="18" charset="2"/>
              </a:rPr>
              <a:t>Not used any more</a:t>
            </a:r>
          </a:p>
        </p:txBody>
      </p:sp>
      <p:pic>
        <p:nvPicPr>
          <p:cNvPr id="4" name="Picture 3"/>
          <p:cNvPicPr>
            <a:picLocks noChangeAspect="1" noChangeArrowheads="1"/>
          </p:cNvPicPr>
          <p:nvPr/>
        </p:nvPicPr>
        <p:blipFill>
          <a:blip r:embed="rId3"/>
          <a:srcRect/>
          <a:stretch>
            <a:fillRect/>
          </a:stretch>
        </p:blipFill>
        <p:spPr bwMode="auto">
          <a:xfrm>
            <a:off x="8686801" y="2057400"/>
            <a:ext cx="3351927" cy="4191000"/>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FB47DBB6-1847-4067-9C3B-6FBE8609B654}"/>
              </a:ext>
            </a:extLst>
          </p:cNvPr>
          <p:cNvPicPr/>
          <p:nvPr/>
        </p:nvPicPr>
        <p:blipFill rotWithShape="1">
          <a:blip r:embed="rId4"/>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A06D6-CB8D-4554-9B7E-3B6F9AF879F3}"/>
              </a:ext>
            </a:extLst>
          </p:cNvPr>
          <p:cNvSpPr>
            <a:spLocks noGrp="1"/>
          </p:cNvSpPr>
          <p:nvPr>
            <p:ph idx="1"/>
          </p:nvPr>
        </p:nvSpPr>
        <p:spPr>
          <a:xfrm>
            <a:off x="416859" y="1766047"/>
            <a:ext cx="10515600" cy="3550304"/>
          </a:xfrm>
        </p:spPr>
        <p:txBody>
          <a:bodyPr>
            <a:normAutofit/>
          </a:bodyPr>
          <a:lstStyle/>
          <a:p>
            <a:r>
              <a:rPr lang="en-US" dirty="0">
                <a:solidFill>
                  <a:schemeClr val="tx2"/>
                </a:solidFill>
              </a:rPr>
              <a:t>Example of multiprogramming, we open word, excel, access and other applications together but while we type in word other applications such as excel and access are just present in main memory but they are not performing any task or work. Or we can say that are not being used at the same time.</a:t>
            </a:r>
            <a:endParaRPr lang="en-US" dirty="0"/>
          </a:p>
          <a:p>
            <a:pPr marL="0" indent="0">
              <a:lnSpc>
                <a:spcPct val="100000"/>
              </a:lnSpc>
              <a:spcBef>
                <a:spcPts val="0"/>
              </a:spcBef>
              <a:buNone/>
              <a:defRPr/>
            </a:pPr>
            <a:r>
              <a:rPr lang="en-US" dirty="0">
                <a:hlinkClick r:id="rId2" action="ppaction://hlinkfile" tooltip="Throughput"/>
              </a:rPr>
              <a:t>Throughput</a:t>
            </a:r>
            <a:r>
              <a:rPr lang="en-US" dirty="0"/>
              <a:t> - The total number of processes that complete their execution per time unit. OR Time required to complete the execution of all the processes.</a:t>
            </a:r>
          </a:p>
          <a:p>
            <a:endParaRPr lang="en-IN" dirty="0"/>
          </a:p>
        </p:txBody>
      </p:sp>
      <p:pic>
        <p:nvPicPr>
          <p:cNvPr id="4" name="Picture 3">
            <a:extLst>
              <a:ext uri="{FF2B5EF4-FFF2-40B4-BE49-F238E27FC236}">
                <a16:creationId xmlns:a16="http://schemas.microsoft.com/office/drawing/2014/main" id="{810B7D57-6991-49E2-A3A7-B732D0BAB537}"/>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2865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Multiprogramming</a:t>
            </a:r>
            <a:endParaRPr lang="en-US" dirty="0"/>
          </a:p>
        </p:txBody>
      </p:sp>
      <p:sp>
        <p:nvSpPr>
          <p:cNvPr id="3" name="Content Placeholder 2"/>
          <p:cNvSpPr>
            <a:spLocks noGrp="1"/>
          </p:cNvSpPr>
          <p:nvPr>
            <p:ph idx="1"/>
          </p:nvPr>
        </p:nvSpPr>
        <p:spPr>
          <a:xfrm>
            <a:off x="228600" y="1873624"/>
            <a:ext cx="11582400" cy="4276164"/>
          </a:xfrm>
        </p:spPr>
        <p:txBody>
          <a:bodyPr>
            <a:normAutofit fontScale="25000" lnSpcReduction="20000"/>
          </a:bodyPr>
          <a:lstStyle/>
          <a:p>
            <a:pPr algn="just"/>
            <a:r>
              <a:rPr lang="en-US" sz="9200" dirty="0">
                <a:solidFill>
                  <a:srgbClr val="C00000"/>
                </a:solidFill>
                <a:sym typeface="Symbol" pitchFamily="18" charset="2"/>
              </a:rPr>
              <a:t>Advantages</a:t>
            </a:r>
          </a:p>
          <a:p>
            <a:pPr marL="688975" lvl="2">
              <a:lnSpc>
                <a:spcPct val="130000"/>
              </a:lnSpc>
              <a:spcBef>
                <a:spcPts val="0"/>
              </a:spcBef>
              <a:buFont typeface="Gill Sans MT" pitchFamily="34" charset="0"/>
              <a:buChar char="–"/>
            </a:pPr>
            <a:r>
              <a:rPr lang="en-US" sz="9200" dirty="0">
                <a:solidFill>
                  <a:schemeClr val="tx2">
                    <a:lumMod val="75000"/>
                    <a:lumOff val="25000"/>
                  </a:schemeClr>
                </a:solidFill>
                <a:sym typeface="Symbol" pitchFamily="18" charset="2"/>
              </a:rPr>
              <a:t>High CPU Utilization</a:t>
            </a:r>
          </a:p>
          <a:p>
            <a:pPr marL="688975" lvl="2">
              <a:lnSpc>
                <a:spcPct val="130000"/>
              </a:lnSpc>
              <a:spcBef>
                <a:spcPts val="0"/>
              </a:spcBef>
              <a:spcAft>
                <a:spcPts val="1200"/>
              </a:spcAft>
              <a:buFont typeface="Gill Sans MT" pitchFamily="34" charset="0"/>
              <a:buChar char="–"/>
            </a:pPr>
            <a:r>
              <a:rPr lang="en-US" sz="9200" dirty="0">
                <a:solidFill>
                  <a:schemeClr val="tx2">
                    <a:lumMod val="75000"/>
                    <a:lumOff val="25000"/>
                  </a:schemeClr>
                </a:solidFill>
                <a:sym typeface="Symbol" pitchFamily="18" charset="2"/>
              </a:rPr>
              <a:t>Increased throughput and lower response time.</a:t>
            </a:r>
          </a:p>
          <a:p>
            <a:pPr algn="just"/>
            <a:r>
              <a:rPr lang="en-US" sz="9200" dirty="0">
                <a:solidFill>
                  <a:srgbClr val="C00000"/>
                </a:solidFill>
                <a:sym typeface="Symbol" pitchFamily="18" charset="2"/>
              </a:rPr>
              <a:t>Disadvantage</a:t>
            </a:r>
          </a:p>
          <a:p>
            <a:pPr marL="688975" lvl="2">
              <a:lnSpc>
                <a:spcPct val="130000"/>
              </a:lnSpc>
              <a:spcBef>
                <a:spcPts val="0"/>
              </a:spcBef>
              <a:buFont typeface="Gill Sans MT" pitchFamily="34" charset="0"/>
              <a:buChar char="–"/>
            </a:pPr>
            <a:r>
              <a:rPr lang="en-US" sz="9200" dirty="0">
                <a:solidFill>
                  <a:srgbClr val="C00000"/>
                </a:solidFill>
                <a:sym typeface="Symbol" pitchFamily="18" charset="2"/>
              </a:rPr>
              <a:t>Doesn't guarantee timely completion of a program. </a:t>
            </a:r>
            <a:r>
              <a:rPr lang="en-US" sz="9200" dirty="0">
                <a:solidFill>
                  <a:schemeClr val="tx2">
                    <a:lumMod val="75000"/>
                    <a:lumOff val="25000"/>
                  </a:schemeClr>
                </a:solidFill>
                <a:sym typeface="Symbol" pitchFamily="18" charset="2"/>
              </a:rPr>
              <a:t>If  very first process runs for hours without needing any I/O, other processes will keep waiting. </a:t>
            </a:r>
          </a:p>
          <a:p>
            <a:pPr marL="688975" lvl="2">
              <a:lnSpc>
                <a:spcPct val="130000"/>
              </a:lnSpc>
              <a:spcBef>
                <a:spcPts val="0"/>
              </a:spcBef>
              <a:buFont typeface="Gill Sans MT" pitchFamily="34" charset="0"/>
              <a:buChar char="–"/>
            </a:pPr>
            <a:r>
              <a:rPr lang="en-US" sz="9200" dirty="0">
                <a:solidFill>
                  <a:schemeClr val="tx2">
                    <a:lumMod val="75000"/>
                    <a:lumOff val="25000"/>
                  </a:schemeClr>
                </a:solidFill>
                <a:sym typeface="Symbol" pitchFamily="18" charset="2"/>
              </a:rPr>
              <a:t>Need larger memory hence memory management also required.</a:t>
            </a:r>
          </a:p>
          <a:p>
            <a:pPr marL="688975" lvl="2">
              <a:lnSpc>
                <a:spcPct val="130000"/>
              </a:lnSpc>
              <a:spcBef>
                <a:spcPts val="0"/>
              </a:spcBef>
              <a:buFont typeface="Gill Sans MT" pitchFamily="34" charset="0"/>
              <a:buChar char="–"/>
            </a:pPr>
            <a:r>
              <a:rPr lang="en-US" sz="9200" dirty="0">
                <a:solidFill>
                  <a:schemeClr val="tx2">
                    <a:lumMod val="75000"/>
                    <a:lumOff val="25000"/>
                  </a:schemeClr>
                </a:solidFill>
                <a:sym typeface="Symbol" pitchFamily="18" charset="2"/>
              </a:rPr>
              <a:t>Proper memory protection mechanism required. </a:t>
            </a:r>
          </a:p>
          <a:p>
            <a:pPr marL="688975" lvl="2">
              <a:lnSpc>
                <a:spcPct val="130000"/>
              </a:lnSpc>
              <a:spcBef>
                <a:spcPts val="0"/>
              </a:spcBef>
              <a:buFont typeface="Gill Sans MT" pitchFamily="34" charset="0"/>
              <a:buChar char="–"/>
            </a:pPr>
            <a:r>
              <a:rPr lang="en-US" sz="9200" dirty="0">
                <a:solidFill>
                  <a:srgbClr val="C00000"/>
                </a:solidFill>
                <a:sym typeface="Symbol" pitchFamily="18" charset="2"/>
              </a:rPr>
              <a:t>Job scheduling </a:t>
            </a:r>
            <a:r>
              <a:rPr lang="en-US" sz="9200" dirty="0">
                <a:solidFill>
                  <a:schemeClr val="tx2">
                    <a:lumMod val="75000"/>
                    <a:lumOff val="25000"/>
                  </a:schemeClr>
                </a:solidFill>
                <a:sym typeface="Symbol" pitchFamily="18" charset="2"/>
              </a:rPr>
              <a:t>- the processor must decide which process to run.</a:t>
            </a:r>
          </a:p>
          <a:p>
            <a:endParaRPr lang="en-US" dirty="0"/>
          </a:p>
        </p:txBody>
      </p:sp>
      <p:pic>
        <p:nvPicPr>
          <p:cNvPr id="4" name="Picture 3">
            <a:extLst>
              <a:ext uri="{FF2B5EF4-FFF2-40B4-BE49-F238E27FC236}">
                <a16:creationId xmlns:a16="http://schemas.microsoft.com/office/drawing/2014/main" id="{F6C18289-3CDF-4BE1-ABDC-0A34689CE45A}"/>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Time Sharing</a:t>
            </a:r>
          </a:p>
        </p:txBody>
      </p:sp>
      <p:sp>
        <p:nvSpPr>
          <p:cNvPr id="3" name="Content Placeholder 2"/>
          <p:cNvSpPr>
            <a:spLocks noGrp="1"/>
          </p:cNvSpPr>
          <p:nvPr>
            <p:ph idx="1"/>
          </p:nvPr>
        </p:nvSpPr>
        <p:spPr>
          <a:xfrm>
            <a:off x="228600" y="1752600"/>
            <a:ext cx="11582400" cy="4486835"/>
          </a:xfrm>
        </p:spPr>
        <p:txBody>
          <a:bodyPr>
            <a:normAutofit fontScale="85000" lnSpcReduction="10000"/>
          </a:bodyPr>
          <a:lstStyle/>
          <a:p>
            <a:pPr algn="just"/>
            <a:r>
              <a:rPr lang="en-US" sz="3500" dirty="0">
                <a:solidFill>
                  <a:schemeClr val="tx2">
                    <a:lumMod val="75000"/>
                    <a:lumOff val="25000"/>
                  </a:schemeClr>
                </a:solidFill>
                <a:sym typeface="Symbol" pitchFamily="18" charset="2"/>
              </a:rPr>
              <a:t>A logical extension of multiprogramming.</a:t>
            </a:r>
          </a:p>
          <a:p>
            <a:pPr algn="just"/>
            <a:r>
              <a:rPr lang="en-US" sz="3500" dirty="0">
                <a:solidFill>
                  <a:schemeClr val="tx2">
                    <a:lumMod val="75000"/>
                    <a:lumOff val="25000"/>
                  </a:schemeClr>
                </a:solidFill>
                <a:sym typeface="Symbol" pitchFamily="18" charset="2"/>
              </a:rPr>
              <a:t>Time sharing is done to share a high performance computer among </a:t>
            </a:r>
            <a:r>
              <a:rPr lang="en-US" sz="3500" dirty="0">
                <a:solidFill>
                  <a:srgbClr val="C00000"/>
                </a:solidFill>
                <a:sym typeface="Symbol" pitchFamily="18" charset="2"/>
              </a:rPr>
              <a:t>several users (or batch jobs) </a:t>
            </a:r>
            <a:r>
              <a:rPr lang="en-US" sz="3500" dirty="0">
                <a:solidFill>
                  <a:schemeClr val="tx2">
                    <a:lumMod val="75000"/>
                    <a:lumOff val="25000"/>
                  </a:schemeClr>
                </a:solidFill>
                <a:sym typeface="Symbol" pitchFamily="18" charset="2"/>
              </a:rPr>
              <a:t>at the same time.</a:t>
            </a:r>
          </a:p>
          <a:p>
            <a:pPr algn="just"/>
            <a:r>
              <a:rPr lang="en-US" sz="3500" dirty="0">
                <a:solidFill>
                  <a:srgbClr val="C00000"/>
                </a:solidFill>
                <a:sym typeface="Symbol" pitchFamily="18" charset="2"/>
              </a:rPr>
              <a:t>Each user (job) have a brief share of CPU time (time slot or quantum ).</a:t>
            </a:r>
          </a:p>
          <a:p>
            <a:pPr algn="just"/>
            <a:r>
              <a:rPr lang="en-US" sz="3500" dirty="0">
                <a:solidFill>
                  <a:schemeClr val="tx2">
                    <a:lumMod val="75000"/>
                    <a:lumOff val="25000"/>
                  </a:schemeClr>
                </a:solidFill>
                <a:sym typeface="Symbol" pitchFamily="18" charset="2"/>
              </a:rPr>
              <a:t>In Multiprogramming, one program keeps running until it blocks however in a time sharing system each running process takes only a fair amount of the CPU time called quantum time.</a:t>
            </a:r>
          </a:p>
          <a:p>
            <a:pPr algn="just"/>
            <a:r>
              <a:rPr lang="en-US" sz="3500" dirty="0">
                <a:solidFill>
                  <a:srgbClr val="C00000"/>
                </a:solidFill>
                <a:sym typeface="Symbol" pitchFamily="18" charset="2"/>
              </a:rPr>
              <a:t>Goal is to minimize response time.</a:t>
            </a:r>
          </a:p>
          <a:p>
            <a:pPr algn="just"/>
            <a:r>
              <a:rPr lang="en-US" sz="3500" dirty="0">
                <a:solidFill>
                  <a:schemeClr val="tx2">
                    <a:lumMod val="75000"/>
                    <a:lumOff val="25000"/>
                  </a:schemeClr>
                </a:solidFill>
                <a:sym typeface="Symbol" pitchFamily="18" charset="2"/>
              </a:rPr>
              <a:t>Response time of a properly designed system similar to dedicated system.</a:t>
            </a:r>
          </a:p>
          <a:p>
            <a:endParaRPr lang="en-US" dirty="0"/>
          </a:p>
          <a:p>
            <a:endParaRPr lang="en-US" dirty="0"/>
          </a:p>
        </p:txBody>
      </p:sp>
      <p:pic>
        <p:nvPicPr>
          <p:cNvPr id="4" name="Picture 3">
            <a:extLst>
              <a:ext uri="{FF2B5EF4-FFF2-40B4-BE49-F238E27FC236}">
                <a16:creationId xmlns:a16="http://schemas.microsoft.com/office/drawing/2014/main" id="{7E97048D-5735-45F7-904D-33FA3876CAA2}"/>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02DEC-7ACB-4C39-BA55-CB87D20A2578}"/>
              </a:ext>
            </a:extLst>
          </p:cNvPr>
          <p:cNvSpPr/>
          <p:nvPr/>
        </p:nvSpPr>
        <p:spPr>
          <a:xfrm>
            <a:off x="4566650" y="595014"/>
            <a:ext cx="2748549" cy="718466"/>
          </a:xfrm>
          <a:prstGeom prst="rect">
            <a:avLst/>
          </a:prstGeom>
        </p:spPr>
        <p:txBody>
          <a:bodyPr wrap="square">
            <a:spAutoFit/>
          </a:bodyPr>
          <a:lstStyle/>
          <a:p>
            <a:pPr>
              <a:lnSpc>
                <a:spcPct val="107000"/>
              </a:lnSpc>
              <a:spcAft>
                <a:spcPts val="2250"/>
              </a:spcAft>
            </a:pPr>
            <a:r>
              <a:rPr lang="en-I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Definition</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E10D7E1-087C-4B06-837C-20EEB6F57DA3}"/>
              </a:ext>
            </a:extLst>
          </p:cNvPr>
          <p:cNvSpPr/>
          <p:nvPr/>
        </p:nvSpPr>
        <p:spPr>
          <a:xfrm>
            <a:off x="216568" y="2095367"/>
            <a:ext cx="11758863" cy="1647182"/>
          </a:xfrm>
          <a:prstGeom prst="rect">
            <a:avLst/>
          </a:prstGeom>
        </p:spPr>
        <p:txBody>
          <a:bodyPr wrap="square">
            <a:spAutoFit/>
          </a:bodyPr>
          <a:lstStyle/>
          <a:p>
            <a:pPr>
              <a:lnSpc>
                <a:spcPct val="107000"/>
              </a:lnSpc>
              <a:spcAft>
                <a:spcPts val="2250"/>
              </a:spcAft>
            </a:pPr>
            <a:r>
              <a:rPr lang="en-IN"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 operating system is a program that acts as an interface between the user and the computer hardware and controls the execution of all kinds of programs.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F935B8D-645D-40FE-B9D2-E446D09E1968}"/>
              </a:ext>
            </a:extLst>
          </p:cNvPr>
          <p:cNvPicPr/>
          <p:nvPr/>
        </p:nvPicPr>
        <p:blipFill rotWithShape="1">
          <a:blip r:embed="rId2"/>
          <a:srcRect l="6026" t="19382" r="75671" b="68327"/>
          <a:stretch/>
        </p:blipFill>
        <p:spPr bwMode="auto">
          <a:xfrm>
            <a:off x="9675796" y="253842"/>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806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Time Sharing</a:t>
            </a:r>
            <a:endParaRPr lang="en-US" dirty="0"/>
          </a:p>
        </p:txBody>
      </p:sp>
      <p:sp>
        <p:nvSpPr>
          <p:cNvPr id="3" name="Content Placeholder 2"/>
          <p:cNvSpPr>
            <a:spLocks noGrp="1"/>
          </p:cNvSpPr>
          <p:nvPr>
            <p:ph idx="1"/>
          </p:nvPr>
        </p:nvSpPr>
        <p:spPr>
          <a:xfrm>
            <a:off x="153194" y="1737360"/>
            <a:ext cx="11885612" cy="4636546"/>
          </a:xfrm>
        </p:spPr>
        <p:txBody>
          <a:bodyPr>
            <a:normAutofit fontScale="92500" lnSpcReduction="20000"/>
          </a:bodyPr>
          <a:lstStyle/>
          <a:p>
            <a:pPr algn="just"/>
            <a:r>
              <a:rPr lang="en-US" sz="3500" dirty="0">
                <a:solidFill>
                  <a:srgbClr val="C00000"/>
                </a:solidFill>
                <a:sym typeface="Symbol" pitchFamily="18" charset="2"/>
              </a:rPr>
              <a:t>Single user </a:t>
            </a:r>
          </a:p>
          <a:p>
            <a:pPr marL="688975" lvl="2">
              <a:lnSpc>
                <a:spcPct val="120000"/>
              </a:lnSpc>
              <a:spcBef>
                <a:spcPts val="0"/>
              </a:spcBef>
              <a:buFont typeface="Gill Sans MT" pitchFamily="34" charset="0"/>
              <a:buChar char="–"/>
            </a:pPr>
            <a:r>
              <a:rPr lang="en-US" sz="3500" dirty="0">
                <a:solidFill>
                  <a:schemeClr val="tx2">
                    <a:lumMod val="75000"/>
                    <a:lumOff val="25000"/>
                  </a:schemeClr>
                </a:solidFill>
                <a:sym typeface="Symbol" pitchFamily="18" charset="2"/>
              </a:rPr>
              <a:t>Multiple processes running on one system</a:t>
            </a:r>
          </a:p>
          <a:p>
            <a:pPr algn="just"/>
            <a:r>
              <a:rPr lang="en-US" sz="3500" dirty="0">
                <a:solidFill>
                  <a:srgbClr val="C00000"/>
                </a:solidFill>
                <a:sym typeface="Symbol" pitchFamily="18" charset="2"/>
              </a:rPr>
              <a:t>Multi user</a:t>
            </a:r>
          </a:p>
          <a:p>
            <a:pPr marL="688975" lvl="2">
              <a:lnSpc>
                <a:spcPct val="110000"/>
              </a:lnSpc>
              <a:spcBef>
                <a:spcPts val="0"/>
              </a:spcBef>
              <a:buFont typeface="Gill Sans MT" pitchFamily="34" charset="0"/>
              <a:buChar char="–"/>
            </a:pPr>
            <a:r>
              <a:rPr lang="en-US" sz="3500" dirty="0">
                <a:solidFill>
                  <a:schemeClr val="tx2">
                    <a:lumMod val="75000"/>
                    <a:lumOff val="25000"/>
                  </a:schemeClr>
                </a:solidFill>
                <a:sym typeface="Symbol" pitchFamily="18" charset="2"/>
              </a:rPr>
              <a:t>It allow several user to run several task concurrently on processor by having several dumb terminals.</a:t>
            </a:r>
          </a:p>
          <a:p>
            <a:pPr marL="688975" lvl="2">
              <a:lnSpc>
                <a:spcPct val="110000"/>
              </a:lnSpc>
              <a:spcBef>
                <a:spcPts val="0"/>
              </a:spcBef>
              <a:buFont typeface="Gill Sans MT" pitchFamily="34" charset="0"/>
              <a:buChar char="–"/>
            </a:pPr>
            <a:r>
              <a:rPr lang="en-US" sz="3500" dirty="0">
                <a:solidFill>
                  <a:schemeClr val="tx2">
                    <a:lumMod val="75000"/>
                    <a:lumOff val="25000"/>
                  </a:schemeClr>
                </a:solidFill>
                <a:sym typeface="Symbol" pitchFamily="18" charset="2"/>
              </a:rPr>
              <a:t>Each user is provided with its own terminal connected to the main computer system.</a:t>
            </a:r>
          </a:p>
          <a:p>
            <a:pPr marL="688975" lvl="2">
              <a:lnSpc>
                <a:spcPct val="110000"/>
              </a:lnSpc>
              <a:spcBef>
                <a:spcPts val="0"/>
              </a:spcBef>
              <a:buFont typeface="Gill Sans MT" pitchFamily="34" charset="0"/>
              <a:buChar char="–"/>
            </a:pPr>
            <a:r>
              <a:rPr lang="en-US" sz="3500" dirty="0">
                <a:solidFill>
                  <a:schemeClr val="tx2">
                    <a:lumMod val="75000"/>
                    <a:lumOff val="25000"/>
                  </a:schemeClr>
                </a:solidFill>
                <a:sym typeface="Symbol" pitchFamily="18" charset="2"/>
              </a:rPr>
              <a:t>Each user have a brief share of CPU time (time slot or quantum).</a:t>
            </a:r>
          </a:p>
          <a:p>
            <a:pPr marL="688975" lvl="2">
              <a:lnSpc>
                <a:spcPct val="110000"/>
              </a:lnSpc>
              <a:spcBef>
                <a:spcPts val="0"/>
              </a:spcBef>
              <a:buFont typeface="Gill Sans MT" pitchFamily="34" charset="0"/>
              <a:buChar char="–"/>
            </a:pPr>
            <a:r>
              <a:rPr lang="en-US" sz="3500" dirty="0">
                <a:solidFill>
                  <a:schemeClr val="tx2">
                    <a:lumMod val="75000"/>
                    <a:lumOff val="25000"/>
                  </a:schemeClr>
                </a:solidFill>
                <a:sym typeface="Symbol" pitchFamily="18" charset="2"/>
              </a:rPr>
              <a:t>Gives an illusion that each user is getting full attention of CPU.</a:t>
            </a:r>
          </a:p>
          <a:p>
            <a:pPr marL="688975" lvl="2">
              <a:lnSpc>
                <a:spcPct val="110000"/>
              </a:lnSpc>
              <a:spcBef>
                <a:spcPts val="0"/>
              </a:spcBef>
              <a:buFont typeface="Gill Sans MT" pitchFamily="34" charset="0"/>
              <a:buChar char="–"/>
            </a:pPr>
            <a:endParaRPr lang="en-US" sz="3500" dirty="0">
              <a:solidFill>
                <a:schemeClr val="tx2">
                  <a:lumMod val="75000"/>
                  <a:lumOff val="25000"/>
                </a:schemeClr>
              </a:solidFill>
              <a:sym typeface="Symbol" pitchFamily="18" charset="2"/>
            </a:endParaRPr>
          </a:p>
          <a:p>
            <a:endParaRPr lang="en-US" dirty="0"/>
          </a:p>
          <a:p>
            <a:endParaRPr lang="en-US" dirty="0"/>
          </a:p>
          <a:p>
            <a:pPr>
              <a:buNone/>
            </a:pPr>
            <a:endParaRPr lang="en-US" dirty="0"/>
          </a:p>
        </p:txBody>
      </p:sp>
      <p:pic>
        <p:nvPicPr>
          <p:cNvPr id="4" name="Picture 3">
            <a:extLst>
              <a:ext uri="{FF2B5EF4-FFF2-40B4-BE49-F238E27FC236}">
                <a16:creationId xmlns:a16="http://schemas.microsoft.com/office/drawing/2014/main" id="{83FDD0F5-B1D6-4EC7-A7A6-F4DFCB7E7E48}"/>
              </a:ext>
            </a:extLst>
          </p:cNvPr>
          <p:cNvPicPr/>
          <p:nvPr/>
        </p:nvPicPr>
        <p:blipFill rotWithShape="1">
          <a:blip r:embed="rId2"/>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4">
                    <a:lumMod val="75000"/>
                  </a:schemeClr>
                </a:solidFill>
              </a:rPr>
              <a:t>Time Sharing</a:t>
            </a:r>
            <a:endParaRPr lang="en-US" dirty="0"/>
          </a:p>
        </p:txBody>
      </p:sp>
      <p:sp>
        <p:nvSpPr>
          <p:cNvPr id="2" name="Content Placeholder 1"/>
          <p:cNvSpPr>
            <a:spLocks noGrp="1"/>
          </p:cNvSpPr>
          <p:nvPr>
            <p:ph idx="1"/>
          </p:nvPr>
        </p:nvSpPr>
        <p:spPr>
          <a:xfrm>
            <a:off x="228600" y="1676400"/>
            <a:ext cx="11658600" cy="4267200"/>
          </a:xfrm>
        </p:spPr>
        <p:txBody>
          <a:bodyPr>
            <a:noAutofit/>
          </a:bodyPr>
          <a:lstStyle/>
          <a:p>
            <a:pPr marL="274320" lvl="1">
              <a:lnSpc>
                <a:spcPct val="120000"/>
              </a:lnSpc>
              <a:spcBef>
                <a:spcPts val="0"/>
              </a:spcBef>
            </a:pPr>
            <a:r>
              <a:rPr lang="en-US" altLang="ko-KR" sz="3200" dirty="0">
                <a:solidFill>
                  <a:srgbClr val="C00000"/>
                </a:solidFill>
              </a:rPr>
              <a:t>Advantages</a:t>
            </a:r>
          </a:p>
          <a:p>
            <a:pPr marL="688975" lvl="2">
              <a:lnSpc>
                <a:spcPct val="110000"/>
              </a:lnSpc>
              <a:spcBef>
                <a:spcPts val="0"/>
              </a:spcBef>
              <a:buFont typeface="Gill Sans MT" pitchFamily="34" charset="0"/>
              <a:buChar char="–"/>
            </a:pPr>
            <a:r>
              <a:rPr lang="en-US" altLang="ko-KR" sz="3200" dirty="0">
                <a:solidFill>
                  <a:schemeClr val="tx2">
                    <a:lumMod val="75000"/>
                    <a:lumOff val="25000"/>
                  </a:schemeClr>
                </a:solidFill>
                <a:sym typeface="Symbol" pitchFamily="18" charset="2"/>
              </a:rPr>
              <a:t>Provide advantag</a:t>
            </a:r>
            <a:r>
              <a:rPr lang="en-US" sz="3200" dirty="0">
                <a:solidFill>
                  <a:schemeClr val="tx2">
                    <a:lumMod val="75000"/>
                    <a:lumOff val="25000"/>
                  </a:schemeClr>
                </a:solidFill>
                <a:sym typeface="Symbol" pitchFamily="18" charset="2"/>
              </a:rPr>
              <a:t>e of quick response</a:t>
            </a:r>
          </a:p>
          <a:p>
            <a:pPr marL="688975" lvl="2">
              <a:lnSpc>
                <a:spcPct val="110000"/>
              </a:lnSpc>
              <a:spcBef>
                <a:spcPts val="0"/>
              </a:spcBef>
              <a:buFont typeface="Gill Sans MT" pitchFamily="34" charset="0"/>
              <a:buChar char="–"/>
            </a:pPr>
            <a:r>
              <a:rPr lang="en-US" sz="3200" dirty="0">
                <a:solidFill>
                  <a:schemeClr val="tx2">
                    <a:lumMod val="75000"/>
                    <a:lumOff val="25000"/>
                  </a:schemeClr>
                </a:solidFill>
                <a:sym typeface="Symbol" pitchFamily="18" charset="2"/>
              </a:rPr>
              <a:t>Avoids duplication of software</a:t>
            </a:r>
          </a:p>
          <a:p>
            <a:pPr marL="688975" lvl="2">
              <a:lnSpc>
                <a:spcPct val="110000"/>
              </a:lnSpc>
              <a:spcBef>
                <a:spcPts val="0"/>
              </a:spcBef>
              <a:buFont typeface="Gill Sans MT" pitchFamily="34" charset="0"/>
              <a:buChar char="–"/>
            </a:pPr>
            <a:r>
              <a:rPr lang="en-US" sz="3200" dirty="0">
                <a:solidFill>
                  <a:schemeClr val="tx2">
                    <a:lumMod val="75000"/>
                    <a:lumOff val="25000"/>
                  </a:schemeClr>
                </a:solidFill>
                <a:sym typeface="Symbol" pitchFamily="18" charset="2"/>
              </a:rPr>
              <a:t>Reduces CPU idle time</a:t>
            </a:r>
          </a:p>
          <a:p>
            <a:pPr marL="274320" lvl="1">
              <a:lnSpc>
                <a:spcPct val="120000"/>
              </a:lnSpc>
              <a:spcBef>
                <a:spcPts val="0"/>
              </a:spcBef>
            </a:pPr>
            <a:r>
              <a:rPr lang="en-US" altLang="ko-KR" sz="3200" dirty="0">
                <a:solidFill>
                  <a:srgbClr val="C00000"/>
                </a:solidFill>
              </a:rPr>
              <a:t>Disadvantages</a:t>
            </a:r>
          </a:p>
          <a:p>
            <a:pPr marL="688975" lvl="2">
              <a:lnSpc>
                <a:spcPct val="110000"/>
              </a:lnSpc>
              <a:spcBef>
                <a:spcPts val="0"/>
              </a:spcBef>
              <a:buFont typeface="Gill Sans MT" pitchFamily="34" charset="0"/>
              <a:buChar char="–"/>
            </a:pPr>
            <a:r>
              <a:rPr lang="en-US" sz="3200" dirty="0">
                <a:solidFill>
                  <a:schemeClr val="tx2">
                    <a:lumMod val="75000"/>
                    <a:lumOff val="25000"/>
                  </a:schemeClr>
                </a:solidFill>
                <a:sym typeface="Symbol" pitchFamily="18" charset="2"/>
              </a:rPr>
              <a:t>Security and integrity of user programs and data</a:t>
            </a:r>
          </a:p>
          <a:p>
            <a:pPr marL="688975" lvl="2">
              <a:lnSpc>
                <a:spcPct val="110000"/>
              </a:lnSpc>
              <a:spcBef>
                <a:spcPts val="0"/>
              </a:spcBef>
              <a:buFont typeface="Gill Sans MT" pitchFamily="34" charset="0"/>
              <a:buChar char="–"/>
            </a:pPr>
            <a:r>
              <a:rPr lang="en-US" sz="3200" dirty="0">
                <a:solidFill>
                  <a:schemeClr val="tx2">
                    <a:lumMod val="75000"/>
                    <a:lumOff val="25000"/>
                  </a:schemeClr>
                </a:solidFill>
                <a:sym typeface="Symbol" pitchFamily="18" charset="2"/>
              </a:rPr>
              <a:t>With the increase in no. of user process, throughput get effected</a:t>
            </a:r>
          </a:p>
          <a:p>
            <a:pPr marL="688975" lvl="2">
              <a:lnSpc>
                <a:spcPct val="110000"/>
              </a:lnSpc>
              <a:spcBef>
                <a:spcPts val="0"/>
              </a:spcBef>
              <a:buFont typeface="Gill Sans MT" pitchFamily="34" charset="0"/>
              <a:buChar char="–"/>
            </a:pPr>
            <a:endParaRPr lang="en-US" sz="3000" dirty="0">
              <a:solidFill>
                <a:schemeClr val="accent1">
                  <a:lumMod val="50000"/>
                </a:schemeClr>
              </a:solidFill>
              <a:sym typeface="Symbol" pitchFamily="18" charset="2"/>
            </a:endParaRPr>
          </a:p>
        </p:txBody>
      </p:sp>
      <p:pic>
        <p:nvPicPr>
          <p:cNvPr id="4" name="Picture 3">
            <a:extLst>
              <a:ext uri="{FF2B5EF4-FFF2-40B4-BE49-F238E27FC236}">
                <a16:creationId xmlns:a16="http://schemas.microsoft.com/office/drawing/2014/main" id="{A084176E-9E21-4F4F-A64D-7030E1252DCD}"/>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Multi Tasking</a:t>
            </a:r>
          </a:p>
        </p:txBody>
      </p:sp>
      <p:sp>
        <p:nvSpPr>
          <p:cNvPr id="3" name="Content Placeholder 2"/>
          <p:cNvSpPr>
            <a:spLocks noGrp="1"/>
          </p:cNvSpPr>
          <p:nvPr>
            <p:ph idx="1"/>
          </p:nvPr>
        </p:nvSpPr>
        <p:spPr>
          <a:xfrm>
            <a:off x="76200" y="1600200"/>
            <a:ext cx="11887200" cy="4267200"/>
          </a:xfrm>
        </p:spPr>
        <p:txBody>
          <a:bodyPr>
            <a:normAutofit/>
          </a:bodyPr>
          <a:lstStyle/>
          <a:p>
            <a:pPr algn="just">
              <a:spcBef>
                <a:spcPts val="600"/>
              </a:spcBef>
            </a:pPr>
            <a:r>
              <a:rPr lang="en-US" sz="3200" dirty="0">
                <a:solidFill>
                  <a:srgbClr val="C00000"/>
                </a:solidFill>
                <a:sym typeface="Symbol" pitchFamily="18" charset="2"/>
              </a:rPr>
              <a:t>Multiple (programs, processes, tasks, threads) running at the same time.</a:t>
            </a:r>
          </a:p>
          <a:p>
            <a:pPr algn="just">
              <a:spcBef>
                <a:spcPts val="600"/>
              </a:spcBef>
            </a:pPr>
            <a:r>
              <a:rPr lang="en-US" sz="3200" dirty="0">
                <a:solidFill>
                  <a:schemeClr val="tx2">
                    <a:lumMod val="75000"/>
                    <a:lumOff val="25000"/>
                  </a:schemeClr>
                </a:solidFill>
                <a:sym typeface="Symbol" pitchFamily="18" charset="2"/>
              </a:rPr>
              <a:t>Also known as time sharing.</a:t>
            </a:r>
          </a:p>
          <a:p>
            <a:pPr algn="just">
              <a:spcBef>
                <a:spcPts val="600"/>
              </a:spcBef>
            </a:pPr>
            <a:r>
              <a:rPr lang="en-US" sz="3200" dirty="0">
                <a:solidFill>
                  <a:schemeClr val="tx2">
                    <a:lumMod val="75000"/>
                    <a:lumOff val="25000"/>
                  </a:schemeClr>
                </a:solidFill>
                <a:sym typeface="Symbol" pitchFamily="18" charset="2"/>
              </a:rPr>
              <a:t>Might use time sharing, multithreading, multi processing to implement.</a:t>
            </a:r>
          </a:p>
        </p:txBody>
      </p:sp>
      <p:pic>
        <p:nvPicPr>
          <p:cNvPr id="3074" name="Picture 2" descr="Multitasking"/>
          <p:cNvPicPr>
            <a:picLocks noChangeAspect="1" noChangeArrowheads="1"/>
          </p:cNvPicPr>
          <p:nvPr/>
        </p:nvPicPr>
        <p:blipFill>
          <a:blip r:embed="rId3"/>
          <a:srcRect/>
          <a:stretch>
            <a:fillRect/>
          </a:stretch>
        </p:blipFill>
        <p:spPr bwMode="auto">
          <a:xfrm>
            <a:off x="3505200" y="3976255"/>
            <a:ext cx="5190565" cy="2039064"/>
          </a:xfrm>
          <a:prstGeom prst="rect">
            <a:avLst/>
          </a:prstGeom>
          <a:noFill/>
        </p:spPr>
      </p:pic>
      <p:pic>
        <p:nvPicPr>
          <p:cNvPr id="5" name="Picture 4">
            <a:extLst>
              <a:ext uri="{FF2B5EF4-FFF2-40B4-BE49-F238E27FC236}">
                <a16:creationId xmlns:a16="http://schemas.microsoft.com/office/drawing/2014/main" id="{35CB5392-090F-42EA-A97A-AA245E0ADFF2}"/>
              </a:ext>
            </a:extLst>
          </p:cNvPr>
          <p:cNvPicPr/>
          <p:nvPr/>
        </p:nvPicPr>
        <p:blipFill rotWithShape="1">
          <a:blip r:embed="rId4"/>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Multiprocessing (Parallel Systems)</a:t>
            </a:r>
          </a:p>
        </p:txBody>
      </p:sp>
      <p:sp>
        <p:nvSpPr>
          <p:cNvPr id="2" name="Content Placeholder 1"/>
          <p:cNvSpPr>
            <a:spLocks noGrp="1"/>
          </p:cNvSpPr>
          <p:nvPr>
            <p:ph idx="1"/>
          </p:nvPr>
        </p:nvSpPr>
        <p:spPr>
          <a:xfrm>
            <a:off x="304800" y="1905000"/>
            <a:ext cx="11430000" cy="4267200"/>
          </a:xfrm>
        </p:spPr>
        <p:txBody>
          <a:bodyPr>
            <a:normAutofit/>
          </a:bodyPr>
          <a:lstStyle/>
          <a:p>
            <a:pPr algn="just"/>
            <a:r>
              <a:rPr lang="en-US" sz="3200" dirty="0">
                <a:solidFill>
                  <a:schemeClr val="tx2">
                    <a:lumMod val="75000"/>
                    <a:lumOff val="25000"/>
                  </a:schemeClr>
                </a:solidFill>
                <a:sym typeface="Symbol" pitchFamily="18" charset="2"/>
              </a:rPr>
              <a:t>Multiprocessor systems have </a:t>
            </a:r>
            <a:r>
              <a:rPr lang="en-US" sz="3200" dirty="0">
                <a:solidFill>
                  <a:srgbClr val="C00000"/>
                </a:solidFill>
                <a:sym typeface="Symbol" pitchFamily="18" charset="2"/>
              </a:rPr>
              <a:t>more than one CPU in close communication.</a:t>
            </a:r>
          </a:p>
          <a:p>
            <a:pPr algn="just"/>
            <a:r>
              <a:rPr lang="en-US" sz="3200" dirty="0">
                <a:solidFill>
                  <a:srgbClr val="C00000"/>
                </a:solidFill>
                <a:sym typeface="Symbol" pitchFamily="18" charset="2"/>
              </a:rPr>
              <a:t>Tightly coupled system</a:t>
            </a:r>
            <a:r>
              <a:rPr lang="en-US" sz="3000" dirty="0">
                <a:solidFill>
                  <a:srgbClr val="C00000"/>
                </a:solidFill>
                <a:sym typeface="Symbol" pitchFamily="18" charset="2"/>
              </a:rPr>
              <a:t> </a:t>
            </a:r>
            <a:r>
              <a:rPr lang="en-US" sz="3200" dirty="0">
                <a:solidFill>
                  <a:schemeClr val="tx2">
                    <a:lumMod val="75000"/>
                    <a:lumOff val="25000"/>
                  </a:schemeClr>
                </a:solidFill>
                <a:sym typeface="Symbol" pitchFamily="18" charset="2"/>
              </a:rPr>
              <a:t>– processors share memory and a clock; communication usually takes place through the shared memory.</a:t>
            </a:r>
          </a:p>
          <a:p>
            <a:pPr algn="just"/>
            <a:r>
              <a:rPr lang="en-US" sz="3200" dirty="0">
                <a:solidFill>
                  <a:schemeClr val="tx2">
                    <a:lumMod val="75000"/>
                    <a:lumOff val="25000"/>
                  </a:schemeClr>
                </a:solidFill>
                <a:sym typeface="Symbol" pitchFamily="18" charset="2"/>
              </a:rPr>
              <a:t>All processors can perform the same functions or different ones</a:t>
            </a:r>
          </a:p>
          <a:p>
            <a:pPr algn="just"/>
            <a:r>
              <a:rPr lang="en-US" sz="3200" dirty="0">
                <a:solidFill>
                  <a:schemeClr val="tx2">
                    <a:lumMod val="75000"/>
                    <a:lumOff val="25000"/>
                  </a:schemeClr>
                </a:solidFill>
                <a:sym typeface="Symbol" pitchFamily="18" charset="2"/>
              </a:rPr>
              <a:t> They are commonly used for scientific applications</a:t>
            </a:r>
          </a:p>
          <a:p>
            <a:pPr algn="just"/>
            <a:endParaRPr lang="en-US" dirty="0">
              <a:solidFill>
                <a:srgbClr val="660066"/>
              </a:solidFill>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5A5665BD-2349-4DB7-A281-6307DD370495}"/>
              </a:ext>
            </a:extLst>
          </p:cNvPr>
          <p:cNvPicPr/>
          <p:nvPr/>
        </p:nvPicPr>
        <p:blipFill rotWithShape="1">
          <a:blip r:embed="rId3"/>
          <a:srcRect l="6026" t="19382" r="75671" b="68327"/>
          <a:stretch/>
        </p:blipFill>
        <p:spPr bwMode="auto">
          <a:xfrm>
            <a:off x="9433560" y="291222"/>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0" y="990600"/>
            <a:ext cx="10766794" cy="4572000"/>
            <a:chOff x="760412" y="990600"/>
            <a:chExt cx="10766794" cy="4572000"/>
          </a:xfrm>
        </p:grpSpPr>
        <p:pic>
          <p:nvPicPr>
            <p:cNvPr id="4" name="Picture 7" descr="1"/>
            <p:cNvPicPr>
              <a:picLocks noChangeAspect="1" noChangeArrowheads="1"/>
            </p:cNvPicPr>
            <p:nvPr/>
          </p:nvPicPr>
          <p:blipFill>
            <a:blip r:embed="rId2"/>
            <a:srcRect/>
            <a:stretch>
              <a:fillRect/>
            </a:stretch>
          </p:blipFill>
          <p:spPr bwMode="auto">
            <a:xfrm>
              <a:off x="760412" y="990600"/>
              <a:ext cx="10766794" cy="4572000"/>
            </a:xfrm>
            <a:prstGeom prst="rect">
              <a:avLst/>
            </a:prstGeom>
            <a:noFill/>
            <a:ln w="9525">
              <a:noFill/>
              <a:miter lim="800000"/>
              <a:headEnd/>
              <a:tailEnd/>
            </a:ln>
          </p:spPr>
        </p:pic>
        <p:sp>
          <p:nvSpPr>
            <p:cNvPr id="5" name="Rectangle 4"/>
            <p:cNvSpPr/>
            <p:nvPr/>
          </p:nvSpPr>
          <p:spPr>
            <a:xfrm>
              <a:off x="7389812" y="4876800"/>
              <a:ext cx="1828324" cy="6858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Printer</a:t>
              </a:r>
            </a:p>
          </p:txBody>
        </p:sp>
        <p:cxnSp>
          <p:nvCxnSpPr>
            <p:cNvPr id="7" name="Straight Connector 6"/>
            <p:cNvCxnSpPr>
              <a:endCxn id="5" idx="0"/>
            </p:cNvCxnSpPr>
            <p:nvPr/>
          </p:nvCxnSpPr>
          <p:spPr>
            <a:xfrm rot="5400000">
              <a:off x="8113474" y="4686036"/>
              <a:ext cx="381000" cy="2117"/>
            </a:xfrm>
            <a:prstGeom prst="line">
              <a:avLst/>
            </a:prstGeom>
            <a:ln w="38100"/>
          </p:spPr>
          <p:style>
            <a:lnRef idx="1">
              <a:schemeClr val="dk1"/>
            </a:lnRef>
            <a:fillRef idx="0">
              <a:schemeClr val="dk1"/>
            </a:fillRef>
            <a:effectRef idx="0">
              <a:schemeClr val="dk1"/>
            </a:effectRef>
            <a:fontRef idx="minor">
              <a:schemeClr val="tx1"/>
            </a:fontRef>
          </p:style>
        </p:cxnSp>
      </p:grpSp>
      <p:pic>
        <p:nvPicPr>
          <p:cNvPr id="6" name="Picture 5">
            <a:extLst>
              <a:ext uri="{FF2B5EF4-FFF2-40B4-BE49-F238E27FC236}">
                <a16:creationId xmlns:a16="http://schemas.microsoft.com/office/drawing/2014/main" id="{DBBE7CC7-2E57-402A-91F3-ECAAE0A97090}"/>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Multiprocessing</a:t>
            </a:r>
          </a:p>
        </p:txBody>
      </p:sp>
      <p:sp>
        <p:nvSpPr>
          <p:cNvPr id="2" name="Content Placeholder 1"/>
          <p:cNvSpPr>
            <a:spLocks noGrp="1"/>
          </p:cNvSpPr>
          <p:nvPr>
            <p:ph idx="1"/>
          </p:nvPr>
        </p:nvSpPr>
        <p:spPr>
          <a:xfrm>
            <a:off x="228600" y="1905000"/>
            <a:ext cx="11734800" cy="4648200"/>
          </a:xfrm>
        </p:spPr>
        <p:txBody>
          <a:bodyPr>
            <a:normAutofit/>
          </a:bodyPr>
          <a:lstStyle/>
          <a:p>
            <a:pPr marL="274320" lvl="1">
              <a:lnSpc>
                <a:spcPct val="130000"/>
              </a:lnSpc>
              <a:spcBef>
                <a:spcPts val="0"/>
              </a:spcBef>
              <a:defRPr/>
            </a:pPr>
            <a:r>
              <a:rPr lang="en-US" altLang="ko-KR" sz="3200" dirty="0">
                <a:solidFill>
                  <a:srgbClr val="C00000"/>
                </a:solidFill>
              </a:rPr>
              <a:t>Advantages</a:t>
            </a:r>
          </a:p>
          <a:p>
            <a:pPr lvl="1" algn="just">
              <a:buFont typeface="Gill Sans MT" pitchFamily="34" charset="0"/>
              <a:buChar char="–"/>
              <a:defRPr/>
            </a:pPr>
            <a:r>
              <a:rPr lang="en-US" sz="3200" dirty="0">
                <a:solidFill>
                  <a:schemeClr val="tx2">
                    <a:lumMod val="75000"/>
                    <a:lumOff val="25000"/>
                  </a:schemeClr>
                </a:solidFill>
              </a:rPr>
              <a:t>Increased throughput – more work done in less time.</a:t>
            </a:r>
          </a:p>
          <a:p>
            <a:pPr lvl="1" algn="just">
              <a:buFont typeface="Gill Sans MT" pitchFamily="34" charset="0"/>
              <a:buChar char="–"/>
              <a:defRPr/>
            </a:pPr>
            <a:r>
              <a:rPr lang="en-US" sz="3200" dirty="0">
                <a:solidFill>
                  <a:schemeClr val="tx2">
                    <a:lumMod val="75000"/>
                    <a:lumOff val="25000"/>
                  </a:schemeClr>
                </a:solidFill>
              </a:rPr>
              <a:t>Economical (can share peripherals, mass storage, and power supplies)</a:t>
            </a:r>
          </a:p>
          <a:p>
            <a:pPr lvl="1" algn="just">
              <a:buFont typeface="Gill Sans MT" pitchFamily="34" charset="0"/>
              <a:buChar char="–"/>
              <a:defRPr/>
            </a:pPr>
            <a:r>
              <a:rPr lang="en-US" sz="3200" dirty="0">
                <a:solidFill>
                  <a:schemeClr val="tx2">
                    <a:lumMod val="75000"/>
                    <a:lumOff val="25000"/>
                  </a:schemeClr>
                </a:solidFill>
              </a:rPr>
              <a:t>Increased reliability – failure of one processor will not halt the system.</a:t>
            </a:r>
          </a:p>
          <a:p>
            <a:pPr lvl="1" algn="just">
              <a:buFont typeface="Gill Sans MT" pitchFamily="34" charset="0"/>
              <a:buChar char="–"/>
              <a:defRPr/>
            </a:pPr>
            <a:r>
              <a:rPr lang="en-US" sz="3200" dirty="0">
                <a:solidFill>
                  <a:schemeClr val="tx2">
                    <a:lumMod val="75000"/>
                    <a:lumOff val="25000"/>
                  </a:schemeClr>
                </a:solidFill>
              </a:rPr>
              <a:t>Fault tolerance (graceful degradation) – one system suffer a failure of any single component still continue operation.</a:t>
            </a:r>
          </a:p>
          <a:p>
            <a:pPr lvl="1" algn="just">
              <a:buBlip>
                <a:blip r:embed="rId2"/>
              </a:buBlip>
              <a:defRPr/>
            </a:pPr>
            <a:endParaRPr lang="en-US" sz="3200" dirty="0">
              <a:solidFill>
                <a:schemeClr val="tx2">
                  <a:lumMod val="75000"/>
                  <a:lumOff val="25000"/>
                </a:schemeClr>
              </a:solidFill>
            </a:endParaRPr>
          </a:p>
          <a:p>
            <a:pPr algn="just"/>
            <a:endParaRPr lang="en-US" sz="3200" dirty="0">
              <a:solidFill>
                <a:schemeClr val="tx2">
                  <a:lumMod val="75000"/>
                  <a:lumOff val="25000"/>
                </a:schemeClr>
              </a:solidFill>
            </a:endParaRPr>
          </a:p>
        </p:txBody>
      </p:sp>
      <p:pic>
        <p:nvPicPr>
          <p:cNvPr id="4" name="Picture 3">
            <a:extLst>
              <a:ext uri="{FF2B5EF4-FFF2-40B4-BE49-F238E27FC236}">
                <a16:creationId xmlns:a16="http://schemas.microsoft.com/office/drawing/2014/main" id="{9CEF39D7-1D1F-4481-BC41-F5C16C69F027}"/>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Types of Multiprocessing</a:t>
            </a:r>
            <a:endParaRPr lang="en-US" dirty="0"/>
          </a:p>
        </p:txBody>
      </p:sp>
      <p:sp>
        <p:nvSpPr>
          <p:cNvPr id="3" name="Content Placeholder 2"/>
          <p:cNvSpPr>
            <a:spLocks noGrp="1"/>
          </p:cNvSpPr>
          <p:nvPr>
            <p:ph idx="1"/>
          </p:nvPr>
        </p:nvSpPr>
        <p:spPr/>
        <p:txBody>
          <a:bodyPr/>
          <a:lstStyle/>
          <a:p>
            <a:pPr marL="274320" lvl="1">
              <a:spcBef>
                <a:spcPts val="1800"/>
              </a:spcBef>
            </a:pPr>
            <a:r>
              <a:rPr lang="en-US" altLang="ko-KR" sz="3200" dirty="0">
                <a:solidFill>
                  <a:srgbClr val="C00000"/>
                </a:solidFill>
              </a:rPr>
              <a:t>Asymmetric multiprocessing</a:t>
            </a:r>
          </a:p>
          <a:p>
            <a:pPr marL="274320" lvl="1">
              <a:spcBef>
                <a:spcPts val="1800"/>
              </a:spcBef>
            </a:pPr>
            <a:r>
              <a:rPr lang="en-US" altLang="ko-KR" sz="3200" dirty="0">
                <a:solidFill>
                  <a:srgbClr val="C00000"/>
                </a:solidFill>
              </a:rPr>
              <a:t>Symmetric multiprocessing (SMP)</a:t>
            </a:r>
          </a:p>
          <a:p>
            <a:endParaRPr lang="en-US" dirty="0"/>
          </a:p>
        </p:txBody>
      </p:sp>
      <p:pic>
        <p:nvPicPr>
          <p:cNvPr id="4" name="Picture 3">
            <a:extLst>
              <a:ext uri="{FF2B5EF4-FFF2-40B4-BE49-F238E27FC236}">
                <a16:creationId xmlns:a16="http://schemas.microsoft.com/office/drawing/2014/main" id="{6D617F04-2863-493C-93F0-4967B3772797}"/>
              </a:ext>
            </a:extLst>
          </p:cNvPr>
          <p:cNvPicPr/>
          <p:nvPr/>
        </p:nvPicPr>
        <p:blipFill rotWithShape="1">
          <a:blip r:embed="rId2"/>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274320" lvl="1" algn="l" rtl="0">
              <a:lnSpc>
                <a:spcPct val="90000"/>
              </a:lnSpc>
              <a:spcBef>
                <a:spcPct val="0"/>
              </a:spcBef>
            </a:pPr>
            <a:r>
              <a:rPr lang="en-US" altLang="ko-KR" sz="3600" kern="1200" dirty="0">
                <a:solidFill>
                  <a:schemeClr val="accent4">
                    <a:lumMod val="75000"/>
                  </a:schemeClr>
                </a:solidFill>
                <a:latin typeface="+mj-lt"/>
                <a:ea typeface="+mj-ea"/>
                <a:cs typeface="+mj-cs"/>
              </a:rPr>
              <a:t>Asymmetric Multiprocessing</a:t>
            </a:r>
          </a:p>
        </p:txBody>
      </p:sp>
      <p:sp>
        <p:nvSpPr>
          <p:cNvPr id="2" name="Content Placeholder 1"/>
          <p:cNvSpPr>
            <a:spLocks noGrp="1"/>
          </p:cNvSpPr>
          <p:nvPr>
            <p:ph idx="1"/>
          </p:nvPr>
        </p:nvSpPr>
        <p:spPr>
          <a:xfrm>
            <a:off x="228601" y="1828800"/>
            <a:ext cx="6705599" cy="4648200"/>
          </a:xfrm>
        </p:spPr>
        <p:txBody>
          <a:bodyPr>
            <a:normAutofit lnSpcReduction="10000"/>
          </a:bodyPr>
          <a:lstStyle/>
          <a:p>
            <a:pPr marL="274320" lvl="1" algn="just">
              <a:spcBef>
                <a:spcPts val="1800"/>
              </a:spcBef>
            </a:pPr>
            <a:r>
              <a:rPr lang="en-US" sz="3200" dirty="0">
                <a:solidFill>
                  <a:srgbClr val="C00000"/>
                </a:solidFill>
                <a:sym typeface="Symbol" pitchFamily="18" charset="2"/>
              </a:rPr>
              <a:t>Master-slave relationship.</a:t>
            </a:r>
          </a:p>
          <a:p>
            <a:pPr marL="274320" lvl="1" algn="just">
              <a:spcBef>
                <a:spcPts val="1800"/>
              </a:spcBef>
            </a:pPr>
            <a:r>
              <a:rPr lang="en-US" sz="3000" dirty="0">
                <a:solidFill>
                  <a:schemeClr val="accent1">
                    <a:lumMod val="50000"/>
                  </a:schemeClr>
                </a:solidFill>
                <a:sym typeface="Symbol" pitchFamily="18" charset="2"/>
              </a:rPr>
              <a:t> </a:t>
            </a:r>
            <a:r>
              <a:rPr lang="en-US" sz="3200" dirty="0">
                <a:solidFill>
                  <a:schemeClr val="tx2">
                    <a:lumMod val="75000"/>
                    <a:lumOff val="25000"/>
                  </a:schemeClr>
                </a:solidFill>
                <a:sym typeface="Symbol" pitchFamily="18" charset="2"/>
              </a:rPr>
              <a:t>Each processor is assigned a specific task; master processor schedules and allocates work to slave processors. </a:t>
            </a:r>
          </a:p>
          <a:p>
            <a:pPr marL="274320" lvl="1" algn="just">
              <a:spcBef>
                <a:spcPts val="1800"/>
              </a:spcBef>
            </a:pPr>
            <a:r>
              <a:rPr lang="en-US" sz="3200" dirty="0">
                <a:solidFill>
                  <a:schemeClr val="tx2">
                    <a:lumMod val="75000"/>
                    <a:lumOff val="25000"/>
                  </a:schemeClr>
                </a:solidFill>
                <a:sym typeface="Symbol" pitchFamily="18" charset="2"/>
              </a:rPr>
              <a:t>Supports multiple systems manufactured by different vendors on network</a:t>
            </a:r>
          </a:p>
          <a:p>
            <a:pPr marL="274320" lvl="1" algn="just">
              <a:spcBef>
                <a:spcPts val="1800"/>
              </a:spcBef>
            </a:pPr>
            <a:r>
              <a:rPr lang="en-US" sz="3200" dirty="0">
                <a:solidFill>
                  <a:schemeClr val="tx2">
                    <a:lumMod val="75000"/>
                    <a:lumOff val="25000"/>
                  </a:schemeClr>
                </a:solidFill>
                <a:sym typeface="Symbol" pitchFamily="18" charset="2"/>
              </a:rPr>
              <a:t>More common in extremely large systems – SunOS Version 4</a:t>
            </a:r>
          </a:p>
          <a:p>
            <a:pPr algn="just"/>
            <a:endParaRPr lang="en-US" sz="2600" dirty="0">
              <a:solidFill>
                <a:schemeClr val="accent1">
                  <a:lumMod val="50000"/>
                </a:schemeClr>
              </a:solidFill>
            </a:endParaRPr>
          </a:p>
        </p:txBody>
      </p:sp>
      <p:sp>
        <p:nvSpPr>
          <p:cNvPr id="4" name="Rounded Rectangle 3"/>
          <p:cNvSpPr/>
          <p:nvPr/>
        </p:nvSpPr>
        <p:spPr>
          <a:xfrm>
            <a:off x="8838487" y="1676400"/>
            <a:ext cx="1625177"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1</a:t>
            </a:r>
          </a:p>
        </p:txBody>
      </p:sp>
      <p:sp>
        <p:nvSpPr>
          <p:cNvPr id="5" name="Rounded Rectangle 4"/>
          <p:cNvSpPr/>
          <p:nvPr/>
        </p:nvSpPr>
        <p:spPr>
          <a:xfrm>
            <a:off x="8838487" y="4724400"/>
            <a:ext cx="1625177"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4</a:t>
            </a:r>
          </a:p>
        </p:txBody>
      </p:sp>
      <p:sp>
        <p:nvSpPr>
          <p:cNvPr id="6" name="Rounded Rectangle 5"/>
          <p:cNvSpPr/>
          <p:nvPr/>
        </p:nvSpPr>
        <p:spPr>
          <a:xfrm>
            <a:off x="7111737" y="3505200"/>
            <a:ext cx="1625177"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2</a:t>
            </a:r>
          </a:p>
        </p:txBody>
      </p:sp>
      <p:sp>
        <p:nvSpPr>
          <p:cNvPr id="7" name="Rounded Rectangle 6"/>
          <p:cNvSpPr/>
          <p:nvPr/>
        </p:nvSpPr>
        <p:spPr>
          <a:xfrm>
            <a:off x="10260517" y="3581400"/>
            <a:ext cx="1625177"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3</a:t>
            </a:r>
          </a:p>
        </p:txBody>
      </p:sp>
      <p:cxnSp>
        <p:nvCxnSpPr>
          <p:cNvPr id="8" name="Straight Arrow Connector 7"/>
          <p:cNvCxnSpPr>
            <a:stCxn id="5" idx="0"/>
            <a:endCxn id="4" idx="2"/>
          </p:cNvCxnSpPr>
          <p:nvPr/>
        </p:nvCxnSpPr>
        <p:spPr>
          <a:xfrm rot="5400000" flipH="1" flipV="1">
            <a:off x="8393774" y="3466837"/>
            <a:ext cx="2514600" cy="2117"/>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4" idx="2"/>
            <a:endCxn id="6" idx="0"/>
          </p:cNvCxnSpPr>
          <p:nvPr/>
        </p:nvCxnSpPr>
        <p:spPr>
          <a:xfrm rot="5400000">
            <a:off x="8139999" y="1994125"/>
            <a:ext cx="1295400" cy="172675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0"/>
            <a:endCxn id="4" idx="2"/>
          </p:cNvCxnSpPr>
          <p:nvPr/>
        </p:nvCxnSpPr>
        <p:spPr>
          <a:xfrm rot="16200000" flipV="1">
            <a:off x="9676289" y="2184585"/>
            <a:ext cx="1371600" cy="142203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A1F7D8F6-D99F-446E-9DD8-9309535D5348}"/>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pPr marL="274320" lvl="1" algn="l" rtl="0">
              <a:lnSpc>
                <a:spcPct val="90000"/>
              </a:lnSpc>
              <a:spcBef>
                <a:spcPct val="0"/>
              </a:spcBef>
            </a:pPr>
            <a:r>
              <a:rPr lang="en-US" altLang="ko-KR" sz="3600" kern="1200" dirty="0">
                <a:solidFill>
                  <a:schemeClr val="accent4">
                    <a:lumMod val="75000"/>
                  </a:schemeClr>
                </a:solidFill>
                <a:latin typeface="+mj-lt"/>
                <a:ea typeface="+mj-ea"/>
                <a:cs typeface="+mj-cs"/>
              </a:rPr>
              <a:t>Symmetric Multiprocessing (SMP)</a:t>
            </a:r>
          </a:p>
        </p:txBody>
      </p:sp>
      <p:sp>
        <p:nvSpPr>
          <p:cNvPr id="2" name="Content Placeholder 1"/>
          <p:cNvSpPr>
            <a:spLocks noGrp="1"/>
          </p:cNvSpPr>
          <p:nvPr>
            <p:ph idx="1"/>
          </p:nvPr>
        </p:nvSpPr>
        <p:spPr>
          <a:xfrm>
            <a:off x="304800" y="1905000"/>
            <a:ext cx="6858000" cy="4267200"/>
          </a:xfrm>
        </p:spPr>
        <p:txBody>
          <a:bodyPr>
            <a:normAutofit/>
          </a:bodyPr>
          <a:lstStyle/>
          <a:p>
            <a:pPr marL="274320" lvl="1" algn="just">
              <a:spcBef>
                <a:spcPts val="1800"/>
              </a:spcBef>
            </a:pPr>
            <a:r>
              <a:rPr lang="en-US" sz="3200" dirty="0">
                <a:solidFill>
                  <a:schemeClr val="tx2">
                    <a:lumMod val="75000"/>
                    <a:lumOff val="25000"/>
                  </a:schemeClr>
                </a:solidFill>
                <a:sym typeface="Symbol" pitchFamily="18" charset="2"/>
              </a:rPr>
              <a:t>Each processor runs an identical copy of the operating system.</a:t>
            </a:r>
          </a:p>
          <a:p>
            <a:pPr marL="274320" lvl="1" algn="just">
              <a:spcBef>
                <a:spcPts val="1800"/>
              </a:spcBef>
            </a:pPr>
            <a:r>
              <a:rPr lang="en-US" sz="3200" dirty="0">
                <a:solidFill>
                  <a:schemeClr val="tx2">
                    <a:lumMod val="75000"/>
                    <a:lumOff val="25000"/>
                  </a:schemeClr>
                </a:solidFill>
                <a:sym typeface="Symbol" pitchFamily="18" charset="2"/>
              </a:rPr>
              <a:t>All </a:t>
            </a:r>
            <a:r>
              <a:rPr lang="en-US" sz="3200" dirty="0">
                <a:solidFill>
                  <a:srgbClr val="C00000"/>
                </a:solidFill>
                <a:sym typeface="Symbol" pitchFamily="18" charset="2"/>
              </a:rPr>
              <a:t>processors are peers </a:t>
            </a:r>
            <a:r>
              <a:rPr lang="en-US" sz="3200" dirty="0">
                <a:solidFill>
                  <a:schemeClr val="tx2">
                    <a:lumMod val="75000"/>
                    <a:lumOff val="25000"/>
                  </a:schemeClr>
                </a:solidFill>
                <a:sym typeface="Symbol" pitchFamily="18" charset="2"/>
              </a:rPr>
              <a:t>– no master-slave relationship.</a:t>
            </a:r>
          </a:p>
          <a:p>
            <a:pPr marL="274320" lvl="1" algn="just">
              <a:spcBef>
                <a:spcPts val="1800"/>
              </a:spcBef>
            </a:pPr>
            <a:r>
              <a:rPr lang="en-US" sz="3200" dirty="0">
                <a:solidFill>
                  <a:schemeClr val="tx2">
                    <a:lumMod val="75000"/>
                    <a:lumOff val="25000"/>
                  </a:schemeClr>
                </a:solidFill>
                <a:sym typeface="Symbol" pitchFamily="18" charset="2"/>
              </a:rPr>
              <a:t>Most modern operating systems support SMP.(e.g. – Solaris, Linux, windows)</a:t>
            </a:r>
          </a:p>
          <a:p>
            <a:pPr algn="just"/>
            <a:endParaRPr lang="en-US" dirty="0">
              <a:latin typeface="Times New Roman" pitchFamily="18" charset="0"/>
              <a:cs typeface="Times New Roman" pitchFamily="18" charset="0"/>
            </a:endParaRPr>
          </a:p>
        </p:txBody>
      </p:sp>
      <p:grpSp>
        <p:nvGrpSpPr>
          <p:cNvPr id="3" name="Group 13"/>
          <p:cNvGrpSpPr/>
          <p:nvPr/>
        </p:nvGrpSpPr>
        <p:grpSpPr>
          <a:xfrm>
            <a:off x="7518031" y="2514600"/>
            <a:ext cx="4672383" cy="2438400"/>
            <a:chOff x="2743200" y="4267200"/>
            <a:chExt cx="3505200" cy="2438400"/>
          </a:xfrm>
        </p:grpSpPr>
        <p:sp>
          <p:nvSpPr>
            <p:cNvPr id="4" name="Rounded Rectangle 3"/>
            <p:cNvSpPr/>
            <p:nvPr/>
          </p:nvSpPr>
          <p:spPr>
            <a:xfrm>
              <a:off x="2743200" y="4267200"/>
              <a:ext cx="1219200"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1</a:t>
              </a:r>
            </a:p>
          </p:txBody>
        </p:sp>
        <p:sp>
          <p:nvSpPr>
            <p:cNvPr id="5" name="Rounded Rectangle 4"/>
            <p:cNvSpPr/>
            <p:nvPr/>
          </p:nvSpPr>
          <p:spPr>
            <a:xfrm>
              <a:off x="5029200" y="4267200"/>
              <a:ext cx="1219200"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2</a:t>
              </a:r>
            </a:p>
          </p:txBody>
        </p:sp>
        <p:sp>
          <p:nvSpPr>
            <p:cNvPr id="6" name="Rounded Rectangle 5"/>
            <p:cNvSpPr/>
            <p:nvPr/>
          </p:nvSpPr>
          <p:spPr>
            <a:xfrm>
              <a:off x="2743200" y="6172200"/>
              <a:ext cx="1219200"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4</a:t>
              </a:r>
            </a:p>
          </p:txBody>
        </p:sp>
        <p:sp>
          <p:nvSpPr>
            <p:cNvPr id="7" name="Rounded Rectangle 6"/>
            <p:cNvSpPr/>
            <p:nvPr/>
          </p:nvSpPr>
          <p:spPr>
            <a:xfrm>
              <a:off x="5029200" y="6172200"/>
              <a:ext cx="1219200" cy="533400"/>
            </a:xfrm>
            <a:prstGeom prst="roundRect">
              <a:avLst/>
            </a:prstGeom>
            <a:solidFill>
              <a:srgbClr val="C00000"/>
            </a:solidFill>
            <a:ln>
              <a:no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 3</a:t>
              </a:r>
            </a:p>
          </p:txBody>
        </p:sp>
        <p:cxnSp>
          <p:nvCxnSpPr>
            <p:cNvPr id="8" name="Straight Arrow Connector 7"/>
            <p:cNvCxnSpPr>
              <a:stCxn id="5" idx="1"/>
              <a:endCxn id="4" idx="3"/>
            </p:cNvCxnSpPr>
            <p:nvPr/>
          </p:nvCxnSpPr>
          <p:spPr>
            <a:xfrm rot="10800000">
              <a:off x="3962400" y="4533900"/>
              <a:ext cx="1066800" cy="1588"/>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9" name="Straight Arrow Connector 8"/>
            <p:cNvCxnSpPr>
              <a:stCxn id="5" idx="2"/>
              <a:endCxn id="7" idx="0"/>
            </p:cNvCxnSpPr>
            <p:nvPr/>
          </p:nvCxnSpPr>
          <p:spPr>
            <a:xfrm rot="5400000">
              <a:off x="4953000" y="5486400"/>
              <a:ext cx="1371600" cy="1588"/>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0" name="Straight Arrow Connector 9"/>
            <p:cNvCxnSpPr>
              <a:stCxn id="7" idx="1"/>
              <a:endCxn id="6" idx="3"/>
            </p:cNvCxnSpPr>
            <p:nvPr/>
          </p:nvCxnSpPr>
          <p:spPr>
            <a:xfrm rot="10800000">
              <a:off x="3962400" y="6438900"/>
              <a:ext cx="1066800" cy="1588"/>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4" idx="2"/>
              <a:endCxn id="6" idx="0"/>
            </p:cNvCxnSpPr>
            <p:nvPr/>
          </p:nvCxnSpPr>
          <p:spPr>
            <a:xfrm rot="5400000">
              <a:off x="2667000" y="5486400"/>
              <a:ext cx="1371600" cy="1588"/>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0"/>
              <a:endCxn id="4" idx="2"/>
            </p:cNvCxnSpPr>
            <p:nvPr/>
          </p:nvCxnSpPr>
          <p:spPr>
            <a:xfrm rot="16200000" flipV="1">
              <a:off x="3810000" y="4343400"/>
              <a:ext cx="1371600" cy="228600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3" name="Straight Arrow Connector 12"/>
            <p:cNvCxnSpPr>
              <a:stCxn id="5" idx="2"/>
              <a:endCxn id="6" idx="0"/>
            </p:cNvCxnSpPr>
            <p:nvPr/>
          </p:nvCxnSpPr>
          <p:spPr>
            <a:xfrm rot="5400000">
              <a:off x="3810000" y="4343400"/>
              <a:ext cx="1371600" cy="228600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grpSp>
      <p:pic>
        <p:nvPicPr>
          <p:cNvPr id="15" name="Picture 14">
            <a:extLst>
              <a:ext uri="{FF2B5EF4-FFF2-40B4-BE49-F238E27FC236}">
                <a16:creationId xmlns:a16="http://schemas.microsoft.com/office/drawing/2014/main" id="{D02F6C37-85B4-47D5-A898-9EA4558EBFE1}"/>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4">
                    <a:lumMod val="75000"/>
                  </a:schemeClr>
                </a:solidFill>
              </a:rPr>
              <a:t>Distributed System</a:t>
            </a:r>
          </a:p>
        </p:txBody>
      </p:sp>
      <p:sp>
        <p:nvSpPr>
          <p:cNvPr id="2" name="Content Placeholder 1"/>
          <p:cNvSpPr>
            <a:spLocks noGrp="1"/>
          </p:cNvSpPr>
          <p:nvPr>
            <p:ph idx="1"/>
          </p:nvPr>
        </p:nvSpPr>
        <p:spPr>
          <a:xfrm>
            <a:off x="228600" y="1905000"/>
            <a:ext cx="11734800" cy="4267200"/>
          </a:xfrm>
        </p:spPr>
        <p:txBody>
          <a:bodyPr>
            <a:noAutofit/>
          </a:bodyPr>
          <a:lstStyle/>
          <a:p>
            <a:pPr algn="just"/>
            <a:r>
              <a:rPr lang="en-US" sz="3200" dirty="0">
                <a:solidFill>
                  <a:schemeClr val="tx2">
                    <a:lumMod val="75000"/>
                    <a:lumOff val="25000"/>
                  </a:schemeClr>
                </a:solidFill>
              </a:rPr>
              <a:t>A distributed system is a </a:t>
            </a:r>
            <a:r>
              <a:rPr lang="en-US" sz="3200" dirty="0">
                <a:solidFill>
                  <a:srgbClr val="C00000"/>
                </a:solidFill>
              </a:rPr>
              <a:t>collection of physically separate, possibly heterogeneous computer systems that are networked </a:t>
            </a:r>
            <a:r>
              <a:rPr lang="en-US" sz="3200" dirty="0">
                <a:solidFill>
                  <a:schemeClr val="tx2">
                    <a:lumMod val="75000"/>
                    <a:lumOff val="25000"/>
                  </a:schemeClr>
                </a:solidFill>
              </a:rPr>
              <a:t>to provide the users with access to the various resources that the system maintains.</a:t>
            </a:r>
          </a:p>
          <a:p>
            <a:pPr algn="just"/>
            <a:r>
              <a:rPr lang="en-US" sz="3200" dirty="0">
                <a:solidFill>
                  <a:schemeClr val="tx2">
                    <a:lumMod val="75000"/>
                    <a:lumOff val="25000"/>
                  </a:schemeClr>
                </a:solidFill>
              </a:rPr>
              <a:t>Distribute the computation among several physical processors.</a:t>
            </a:r>
          </a:p>
          <a:p>
            <a:pPr algn="just"/>
            <a:r>
              <a:rPr lang="en-US" sz="3200" dirty="0">
                <a:solidFill>
                  <a:srgbClr val="C00000"/>
                </a:solidFill>
              </a:rPr>
              <a:t>Loosely coupled system </a:t>
            </a:r>
            <a:r>
              <a:rPr lang="en-US" sz="3200" dirty="0">
                <a:solidFill>
                  <a:schemeClr val="tx2">
                    <a:lumMod val="75000"/>
                    <a:lumOff val="25000"/>
                  </a:schemeClr>
                </a:solidFill>
              </a:rPr>
              <a:t>– each processor has its own local memory; processors communicate with one another through various communications lines, such as high-speed buses or telephone lines.</a:t>
            </a:r>
          </a:p>
          <a:p>
            <a:pPr algn="just"/>
            <a:endParaRPr lang="en-US" sz="3000" dirty="0">
              <a:solidFill>
                <a:schemeClr val="accent1">
                  <a:lumMod val="50000"/>
                </a:schemeClr>
              </a:solidFill>
            </a:endParaRPr>
          </a:p>
        </p:txBody>
      </p:sp>
      <p:pic>
        <p:nvPicPr>
          <p:cNvPr id="4" name="Picture 3">
            <a:extLst>
              <a:ext uri="{FF2B5EF4-FFF2-40B4-BE49-F238E27FC236}">
                <a16:creationId xmlns:a16="http://schemas.microsoft.com/office/drawing/2014/main" id="{90D8286C-31B6-4D48-AB52-9549EC96E883}"/>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ceptual view of an Operating System">
            <a:extLst>
              <a:ext uri="{FF2B5EF4-FFF2-40B4-BE49-F238E27FC236}">
                <a16:creationId xmlns:a16="http://schemas.microsoft.com/office/drawing/2014/main" id="{32BD07F8-2134-495E-A942-49443A0665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1095" y="798095"/>
            <a:ext cx="5791200" cy="5261810"/>
          </a:xfrm>
          <a:prstGeom prst="rect">
            <a:avLst/>
          </a:prstGeom>
          <a:noFill/>
          <a:ln>
            <a:noFill/>
          </a:ln>
        </p:spPr>
      </p:pic>
      <p:pic>
        <p:nvPicPr>
          <p:cNvPr id="3" name="Picture 2">
            <a:extLst>
              <a:ext uri="{FF2B5EF4-FFF2-40B4-BE49-F238E27FC236}">
                <a16:creationId xmlns:a16="http://schemas.microsoft.com/office/drawing/2014/main" id="{1E22712B-0382-4E62-B725-343A7F7AF130}"/>
              </a:ext>
            </a:extLst>
          </p:cNvPr>
          <p:cNvPicPr/>
          <p:nvPr/>
        </p:nvPicPr>
        <p:blipFill rotWithShape="1">
          <a:blip r:embed="rId3"/>
          <a:srcRect l="6026" t="19382" r="75671" b="68327"/>
          <a:stretch/>
        </p:blipFill>
        <p:spPr bwMode="auto">
          <a:xfrm>
            <a:off x="9675795" y="447892"/>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79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19"/>
          <p:cNvSpPr>
            <a:spLocks noGrp="1"/>
          </p:cNvSpPr>
          <p:nvPr>
            <p:ph type="title"/>
          </p:nvPr>
        </p:nvSpPr>
        <p:spPr/>
        <p:txBody>
          <a:bodyPr/>
          <a:lstStyle/>
          <a:p>
            <a:r>
              <a:rPr lang="en-US" dirty="0">
                <a:solidFill>
                  <a:schemeClr val="accent4">
                    <a:lumMod val="75000"/>
                  </a:schemeClr>
                </a:solidFill>
              </a:rPr>
              <a:t>Distributed System</a:t>
            </a:r>
            <a:endParaRPr lang="en-US" dirty="0"/>
          </a:p>
        </p:txBody>
      </p:sp>
      <p:sp>
        <p:nvSpPr>
          <p:cNvPr id="121" name="Content Placeholder 120"/>
          <p:cNvSpPr>
            <a:spLocks noGrp="1"/>
          </p:cNvSpPr>
          <p:nvPr>
            <p:ph idx="1"/>
          </p:nvPr>
        </p:nvSpPr>
        <p:spPr>
          <a:xfrm>
            <a:off x="304800" y="1828800"/>
            <a:ext cx="11582400" cy="1447800"/>
          </a:xfrm>
        </p:spPr>
        <p:txBody>
          <a:bodyPr/>
          <a:lstStyle/>
          <a:p>
            <a:r>
              <a:rPr lang="en-US" sz="3200" dirty="0">
                <a:solidFill>
                  <a:schemeClr val="tx2">
                    <a:lumMod val="75000"/>
                    <a:lumOff val="25000"/>
                  </a:schemeClr>
                </a:solidFill>
              </a:rPr>
              <a:t>A collection of independent computers that </a:t>
            </a:r>
            <a:r>
              <a:rPr lang="en-US" sz="3200" dirty="0">
                <a:solidFill>
                  <a:srgbClr val="C00000"/>
                </a:solidFill>
              </a:rPr>
              <a:t>appears to its users as a single coherent system.</a:t>
            </a:r>
          </a:p>
          <a:p>
            <a:endParaRPr lang="en-US" dirty="0"/>
          </a:p>
        </p:txBody>
      </p:sp>
      <p:grpSp>
        <p:nvGrpSpPr>
          <p:cNvPr id="119" name="Group 118"/>
          <p:cNvGrpSpPr/>
          <p:nvPr/>
        </p:nvGrpSpPr>
        <p:grpSpPr>
          <a:xfrm>
            <a:off x="2743200" y="2895600"/>
            <a:ext cx="6172200" cy="2667000"/>
            <a:chOff x="3351212" y="4343400"/>
            <a:chExt cx="5335588" cy="2133600"/>
          </a:xfrm>
        </p:grpSpPr>
        <p:pic>
          <p:nvPicPr>
            <p:cNvPr id="64" name="Picture 13" descr="LatitudC800"/>
            <p:cNvPicPr>
              <a:picLocks noChangeAspect="1" noChangeArrowheads="1"/>
            </p:cNvPicPr>
            <p:nvPr/>
          </p:nvPicPr>
          <p:blipFill>
            <a:blip r:embed="rId3"/>
            <a:srcRect/>
            <a:stretch>
              <a:fillRect/>
            </a:stretch>
          </p:blipFill>
          <p:spPr bwMode="auto">
            <a:xfrm>
              <a:off x="3421191" y="5397971"/>
              <a:ext cx="990115" cy="422393"/>
            </a:xfrm>
            <a:prstGeom prst="rect">
              <a:avLst/>
            </a:prstGeom>
            <a:noFill/>
            <a:ln w="9525">
              <a:noFill/>
              <a:miter lim="800000"/>
              <a:headEnd/>
              <a:tailEnd/>
            </a:ln>
          </p:spPr>
        </p:pic>
        <p:pic>
          <p:nvPicPr>
            <p:cNvPr id="65" name="Picture 14" descr="sunblade"/>
            <p:cNvPicPr>
              <a:picLocks noChangeAspect="1" noChangeArrowheads="1"/>
            </p:cNvPicPr>
            <p:nvPr/>
          </p:nvPicPr>
          <p:blipFill>
            <a:blip r:embed="rId4"/>
            <a:srcRect/>
            <a:stretch>
              <a:fillRect/>
            </a:stretch>
          </p:blipFill>
          <p:spPr bwMode="auto">
            <a:xfrm>
              <a:off x="6136064" y="4580467"/>
              <a:ext cx="857746" cy="482600"/>
            </a:xfrm>
            <a:prstGeom prst="rect">
              <a:avLst/>
            </a:prstGeom>
            <a:noFill/>
            <a:ln w="9525">
              <a:noFill/>
              <a:miter lim="800000"/>
              <a:headEnd/>
              <a:tailEnd/>
            </a:ln>
          </p:spPr>
        </p:pic>
        <p:grpSp>
          <p:nvGrpSpPr>
            <p:cNvPr id="66" name="Group 16"/>
            <p:cNvGrpSpPr>
              <a:grpSpLocks/>
            </p:cNvGrpSpPr>
            <p:nvPr/>
          </p:nvGrpSpPr>
          <p:grpSpPr bwMode="auto">
            <a:xfrm>
              <a:off x="4457639" y="5234278"/>
              <a:ext cx="936009" cy="577246"/>
              <a:chOff x="2544" y="2640"/>
              <a:chExt cx="402" cy="604"/>
            </a:xfrm>
          </p:grpSpPr>
          <p:grpSp>
            <p:nvGrpSpPr>
              <p:cNvPr id="105" name="Group 17"/>
              <p:cNvGrpSpPr>
                <a:grpSpLocks/>
              </p:cNvGrpSpPr>
              <p:nvPr/>
            </p:nvGrpSpPr>
            <p:grpSpPr bwMode="auto">
              <a:xfrm>
                <a:off x="2544" y="2640"/>
                <a:ext cx="402" cy="604"/>
                <a:chOff x="1680" y="1488"/>
                <a:chExt cx="1138" cy="1714"/>
              </a:xfrm>
            </p:grpSpPr>
            <p:sp>
              <p:nvSpPr>
                <p:cNvPr id="107" name="Oval 18"/>
                <p:cNvSpPr>
                  <a:spLocks noChangeArrowheads="1"/>
                </p:cNvSpPr>
                <p:nvPr/>
              </p:nvSpPr>
              <p:spPr bwMode="auto">
                <a:xfrm>
                  <a:off x="1872"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8" name="Oval 19"/>
                <p:cNvSpPr>
                  <a:spLocks noChangeArrowheads="1"/>
                </p:cNvSpPr>
                <p:nvPr/>
              </p:nvSpPr>
              <p:spPr bwMode="auto">
                <a:xfrm>
                  <a:off x="1680" y="1536"/>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9" name="Oval 20"/>
                <p:cNvSpPr>
                  <a:spLocks noChangeArrowheads="1"/>
                </p:cNvSpPr>
                <p:nvPr/>
              </p:nvSpPr>
              <p:spPr bwMode="auto">
                <a:xfrm>
                  <a:off x="1728" y="1824"/>
                  <a:ext cx="273" cy="123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0" name="Oval 21"/>
                <p:cNvSpPr>
                  <a:spLocks noChangeArrowheads="1"/>
                </p:cNvSpPr>
                <p:nvPr/>
              </p:nvSpPr>
              <p:spPr bwMode="auto">
                <a:xfrm>
                  <a:off x="2352"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1" name="Oval 22"/>
                <p:cNvSpPr>
                  <a:spLocks noChangeArrowheads="1"/>
                </p:cNvSpPr>
                <p:nvPr/>
              </p:nvSpPr>
              <p:spPr bwMode="auto">
                <a:xfrm>
                  <a:off x="2545" y="1824"/>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2" name="Oval 23"/>
                <p:cNvSpPr>
                  <a:spLocks noChangeArrowheads="1"/>
                </p:cNvSpPr>
                <p:nvPr/>
              </p:nvSpPr>
              <p:spPr bwMode="auto">
                <a:xfrm>
                  <a:off x="2017" y="1969"/>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3" name="Oval 24"/>
                <p:cNvSpPr>
                  <a:spLocks noChangeArrowheads="1"/>
                </p:cNvSpPr>
                <p:nvPr/>
              </p:nvSpPr>
              <p:spPr bwMode="auto">
                <a:xfrm>
                  <a:off x="2545" y="1583"/>
                  <a:ext cx="273" cy="1234"/>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4" name="Oval 25"/>
                <p:cNvSpPr>
                  <a:spLocks noChangeArrowheads="1"/>
                </p:cNvSpPr>
                <p:nvPr/>
              </p:nvSpPr>
              <p:spPr bwMode="auto">
                <a:xfrm>
                  <a:off x="1823" y="1631"/>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5" name="Oval 26"/>
                <p:cNvSpPr>
                  <a:spLocks noChangeArrowheads="1"/>
                </p:cNvSpPr>
                <p:nvPr/>
              </p:nvSpPr>
              <p:spPr bwMode="auto">
                <a:xfrm>
                  <a:off x="2208" y="1631"/>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116" name="Oval 27"/>
                <p:cNvSpPr>
                  <a:spLocks noChangeArrowheads="1"/>
                </p:cNvSpPr>
                <p:nvPr/>
              </p:nvSpPr>
              <p:spPr bwMode="auto">
                <a:xfrm>
                  <a:off x="2160" y="1583"/>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grpSp>
          <p:sp>
            <p:nvSpPr>
              <p:cNvPr id="106" name="Text Box 28"/>
              <p:cNvSpPr txBox="1">
                <a:spLocks noChangeArrowheads="1"/>
              </p:cNvSpPr>
              <p:nvPr/>
            </p:nvSpPr>
            <p:spPr bwMode="auto">
              <a:xfrm>
                <a:off x="2612" y="2749"/>
                <a:ext cx="69" cy="309"/>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ndParaRPr>
              </a:p>
            </p:txBody>
          </p:sp>
        </p:grpSp>
        <p:grpSp>
          <p:nvGrpSpPr>
            <p:cNvPr id="67" name="Group 29"/>
            <p:cNvGrpSpPr>
              <a:grpSpLocks/>
            </p:cNvGrpSpPr>
            <p:nvPr/>
          </p:nvGrpSpPr>
          <p:grpSpPr bwMode="auto">
            <a:xfrm flipH="1">
              <a:off x="4660153" y="4877737"/>
              <a:ext cx="1229661" cy="577246"/>
              <a:chOff x="2626" y="2640"/>
              <a:chExt cx="528" cy="604"/>
            </a:xfrm>
          </p:grpSpPr>
          <p:grpSp>
            <p:nvGrpSpPr>
              <p:cNvPr id="93" name="Group 30"/>
              <p:cNvGrpSpPr>
                <a:grpSpLocks/>
              </p:cNvGrpSpPr>
              <p:nvPr/>
            </p:nvGrpSpPr>
            <p:grpSpPr bwMode="auto">
              <a:xfrm>
                <a:off x="2752" y="2640"/>
                <a:ext cx="402" cy="604"/>
                <a:chOff x="2271" y="1488"/>
                <a:chExt cx="1137" cy="1714"/>
              </a:xfrm>
            </p:grpSpPr>
            <p:sp>
              <p:nvSpPr>
                <p:cNvPr id="95" name="Oval 31"/>
                <p:cNvSpPr>
                  <a:spLocks noChangeArrowheads="1"/>
                </p:cNvSpPr>
                <p:nvPr/>
              </p:nvSpPr>
              <p:spPr bwMode="auto">
                <a:xfrm>
                  <a:off x="2655"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96" name="Oval 32"/>
                <p:cNvSpPr>
                  <a:spLocks noChangeArrowheads="1"/>
                </p:cNvSpPr>
                <p:nvPr/>
              </p:nvSpPr>
              <p:spPr bwMode="auto">
                <a:xfrm>
                  <a:off x="2271" y="1536"/>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97" name="Oval 33"/>
                <p:cNvSpPr>
                  <a:spLocks noChangeArrowheads="1"/>
                </p:cNvSpPr>
                <p:nvPr/>
              </p:nvSpPr>
              <p:spPr bwMode="auto">
                <a:xfrm>
                  <a:off x="2319" y="1824"/>
                  <a:ext cx="273" cy="123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98" name="Oval 34"/>
                <p:cNvSpPr>
                  <a:spLocks noChangeArrowheads="1"/>
                </p:cNvSpPr>
                <p:nvPr/>
              </p:nvSpPr>
              <p:spPr bwMode="auto">
                <a:xfrm>
                  <a:off x="2943"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99" name="Oval 35"/>
                <p:cNvSpPr>
                  <a:spLocks noChangeArrowheads="1"/>
                </p:cNvSpPr>
                <p:nvPr/>
              </p:nvSpPr>
              <p:spPr bwMode="auto">
                <a:xfrm>
                  <a:off x="3135" y="1824"/>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0" name="Oval 36"/>
                <p:cNvSpPr>
                  <a:spLocks noChangeArrowheads="1"/>
                </p:cNvSpPr>
                <p:nvPr/>
              </p:nvSpPr>
              <p:spPr bwMode="auto">
                <a:xfrm>
                  <a:off x="2606" y="1969"/>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1" name="Oval 37"/>
                <p:cNvSpPr>
                  <a:spLocks noChangeArrowheads="1"/>
                </p:cNvSpPr>
                <p:nvPr/>
              </p:nvSpPr>
              <p:spPr bwMode="auto">
                <a:xfrm>
                  <a:off x="3135" y="1583"/>
                  <a:ext cx="273" cy="1234"/>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2" name="Oval 38"/>
                <p:cNvSpPr>
                  <a:spLocks noChangeArrowheads="1"/>
                </p:cNvSpPr>
                <p:nvPr/>
              </p:nvSpPr>
              <p:spPr bwMode="auto">
                <a:xfrm>
                  <a:off x="2751" y="1631"/>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3" name="Oval 39"/>
                <p:cNvSpPr>
                  <a:spLocks noChangeArrowheads="1"/>
                </p:cNvSpPr>
                <p:nvPr/>
              </p:nvSpPr>
              <p:spPr bwMode="auto">
                <a:xfrm>
                  <a:off x="2895" y="1631"/>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104" name="Oval 40"/>
                <p:cNvSpPr>
                  <a:spLocks noChangeArrowheads="1"/>
                </p:cNvSpPr>
                <p:nvPr/>
              </p:nvSpPr>
              <p:spPr bwMode="auto">
                <a:xfrm>
                  <a:off x="3086" y="1583"/>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grpSp>
          <p:sp>
            <p:nvSpPr>
              <p:cNvPr id="94" name="Text Box 41"/>
              <p:cNvSpPr txBox="1">
                <a:spLocks noChangeArrowheads="1"/>
              </p:cNvSpPr>
              <p:nvPr/>
            </p:nvSpPr>
            <p:spPr bwMode="auto">
              <a:xfrm>
                <a:off x="2626" y="2749"/>
                <a:ext cx="69" cy="309"/>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ndParaRPr>
              </a:p>
            </p:txBody>
          </p:sp>
        </p:grpSp>
        <p:grpSp>
          <p:nvGrpSpPr>
            <p:cNvPr id="68" name="Group 42"/>
            <p:cNvGrpSpPr>
              <a:grpSpLocks/>
            </p:cNvGrpSpPr>
            <p:nvPr/>
          </p:nvGrpSpPr>
          <p:grpSpPr bwMode="auto">
            <a:xfrm flipH="1">
              <a:off x="5403425" y="5066826"/>
              <a:ext cx="1224728" cy="577246"/>
              <a:chOff x="2626" y="2640"/>
              <a:chExt cx="526" cy="604"/>
            </a:xfrm>
          </p:grpSpPr>
          <p:grpSp>
            <p:nvGrpSpPr>
              <p:cNvPr id="81" name="Group 43"/>
              <p:cNvGrpSpPr>
                <a:grpSpLocks/>
              </p:cNvGrpSpPr>
              <p:nvPr/>
            </p:nvGrpSpPr>
            <p:grpSpPr bwMode="auto">
              <a:xfrm>
                <a:off x="2751" y="2640"/>
                <a:ext cx="401" cy="604"/>
                <a:chOff x="2270" y="1488"/>
                <a:chExt cx="1138" cy="1714"/>
              </a:xfrm>
            </p:grpSpPr>
            <p:sp>
              <p:nvSpPr>
                <p:cNvPr id="83" name="Oval 44"/>
                <p:cNvSpPr>
                  <a:spLocks noChangeArrowheads="1"/>
                </p:cNvSpPr>
                <p:nvPr/>
              </p:nvSpPr>
              <p:spPr bwMode="auto">
                <a:xfrm>
                  <a:off x="2655"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4" name="Oval 45"/>
                <p:cNvSpPr>
                  <a:spLocks noChangeArrowheads="1"/>
                </p:cNvSpPr>
                <p:nvPr/>
              </p:nvSpPr>
              <p:spPr bwMode="auto">
                <a:xfrm>
                  <a:off x="2270" y="1536"/>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5" name="Oval 46"/>
                <p:cNvSpPr>
                  <a:spLocks noChangeArrowheads="1"/>
                </p:cNvSpPr>
                <p:nvPr/>
              </p:nvSpPr>
              <p:spPr bwMode="auto">
                <a:xfrm>
                  <a:off x="2318" y="1824"/>
                  <a:ext cx="273" cy="123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6" name="Oval 47"/>
                <p:cNvSpPr>
                  <a:spLocks noChangeArrowheads="1"/>
                </p:cNvSpPr>
                <p:nvPr/>
              </p:nvSpPr>
              <p:spPr bwMode="auto">
                <a:xfrm>
                  <a:off x="2944" y="1488"/>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7" name="Oval 48"/>
                <p:cNvSpPr>
                  <a:spLocks noChangeArrowheads="1"/>
                </p:cNvSpPr>
                <p:nvPr/>
              </p:nvSpPr>
              <p:spPr bwMode="auto">
                <a:xfrm>
                  <a:off x="3135" y="1824"/>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8" name="Oval 49"/>
                <p:cNvSpPr>
                  <a:spLocks noChangeArrowheads="1"/>
                </p:cNvSpPr>
                <p:nvPr/>
              </p:nvSpPr>
              <p:spPr bwMode="auto">
                <a:xfrm>
                  <a:off x="2607" y="1969"/>
                  <a:ext cx="273" cy="1233"/>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89" name="Oval 50"/>
                <p:cNvSpPr>
                  <a:spLocks noChangeArrowheads="1"/>
                </p:cNvSpPr>
                <p:nvPr/>
              </p:nvSpPr>
              <p:spPr bwMode="auto">
                <a:xfrm>
                  <a:off x="3135" y="1583"/>
                  <a:ext cx="273" cy="1234"/>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spAutoFit/>
                </a:bodyPr>
                <a:lstStyle/>
                <a:p>
                  <a:pPr>
                    <a:defRPr/>
                  </a:pPr>
                  <a:endParaRPr lang="en-US"/>
                </a:p>
              </p:txBody>
            </p:sp>
            <p:sp>
              <p:nvSpPr>
                <p:cNvPr id="90" name="Oval 51"/>
                <p:cNvSpPr>
                  <a:spLocks noChangeArrowheads="1"/>
                </p:cNvSpPr>
                <p:nvPr/>
              </p:nvSpPr>
              <p:spPr bwMode="auto">
                <a:xfrm>
                  <a:off x="2751" y="1631"/>
                  <a:ext cx="273"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91" name="Oval 52"/>
                <p:cNvSpPr>
                  <a:spLocks noChangeArrowheads="1"/>
                </p:cNvSpPr>
                <p:nvPr/>
              </p:nvSpPr>
              <p:spPr bwMode="auto">
                <a:xfrm>
                  <a:off x="2894" y="1631"/>
                  <a:ext cx="274"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sp>
              <p:nvSpPr>
                <p:cNvPr id="92" name="Oval 53"/>
                <p:cNvSpPr>
                  <a:spLocks noChangeArrowheads="1"/>
                </p:cNvSpPr>
                <p:nvPr/>
              </p:nvSpPr>
              <p:spPr bwMode="auto">
                <a:xfrm>
                  <a:off x="3086" y="1583"/>
                  <a:ext cx="274" cy="1234"/>
                </a:xfrm>
                <a:prstGeom prst="ellipse">
                  <a:avLst/>
                </a:prstGeom>
                <a:solidFill>
                  <a:schemeClr val="bg1"/>
                </a:solidFill>
                <a:ln w="9525">
                  <a:noFill/>
                  <a:round/>
                  <a:headEnd/>
                  <a:tailEnd/>
                </a:ln>
                <a:effectLst>
                  <a:outerShdw dist="35921" dir="2700000" algn="ctr" rotWithShape="0">
                    <a:srgbClr val="DBDBDB"/>
                  </a:outerShdw>
                </a:effectLst>
              </p:spPr>
              <p:txBody>
                <a:bodyPr wrap="none">
                  <a:spAutoFit/>
                </a:bodyPr>
                <a:lstStyle/>
                <a:p>
                  <a:pPr>
                    <a:defRPr/>
                  </a:pPr>
                  <a:endParaRPr lang="en-US"/>
                </a:p>
              </p:txBody>
            </p:sp>
          </p:grpSp>
          <p:sp>
            <p:nvSpPr>
              <p:cNvPr id="82" name="Text Box 54"/>
              <p:cNvSpPr txBox="1">
                <a:spLocks noChangeArrowheads="1"/>
              </p:cNvSpPr>
              <p:nvPr/>
            </p:nvSpPr>
            <p:spPr bwMode="auto">
              <a:xfrm>
                <a:off x="2626" y="2749"/>
                <a:ext cx="69" cy="309"/>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ndParaRPr>
              </a:p>
            </p:txBody>
          </p:sp>
        </p:grpSp>
        <p:pic>
          <p:nvPicPr>
            <p:cNvPr id="69" name="Picture 55" descr="Nokia9210"/>
            <p:cNvPicPr>
              <a:picLocks noChangeAspect="1" noChangeArrowheads="1"/>
            </p:cNvPicPr>
            <p:nvPr/>
          </p:nvPicPr>
          <p:blipFill>
            <a:blip r:embed="rId5"/>
            <a:srcRect/>
            <a:stretch>
              <a:fillRect/>
            </a:stretch>
          </p:blipFill>
          <p:spPr bwMode="auto">
            <a:xfrm>
              <a:off x="4972547" y="5630333"/>
              <a:ext cx="264737" cy="377237"/>
            </a:xfrm>
            <a:prstGeom prst="rect">
              <a:avLst/>
            </a:prstGeom>
            <a:noFill/>
            <a:ln w="9525">
              <a:noFill/>
              <a:miter lim="800000"/>
              <a:headEnd/>
              <a:tailEnd/>
            </a:ln>
          </p:spPr>
        </p:pic>
        <p:pic>
          <p:nvPicPr>
            <p:cNvPr id="70" name="Picture 56" descr="PowerEdge6400"/>
            <p:cNvPicPr>
              <a:picLocks noChangeAspect="1" noChangeArrowheads="1"/>
            </p:cNvPicPr>
            <p:nvPr/>
          </p:nvPicPr>
          <p:blipFill>
            <a:blip r:embed="rId6"/>
            <a:srcRect/>
            <a:stretch>
              <a:fillRect/>
            </a:stretch>
          </p:blipFill>
          <p:spPr bwMode="auto">
            <a:xfrm>
              <a:off x="3852711" y="4621860"/>
              <a:ext cx="712141" cy="382881"/>
            </a:xfrm>
            <a:prstGeom prst="rect">
              <a:avLst/>
            </a:prstGeom>
            <a:noFill/>
            <a:ln w="9525">
              <a:noFill/>
              <a:miter lim="800000"/>
              <a:headEnd/>
              <a:tailEnd/>
            </a:ln>
          </p:spPr>
        </p:pic>
        <p:pic>
          <p:nvPicPr>
            <p:cNvPr id="71" name="Picture 57" descr="octane2"/>
            <p:cNvPicPr>
              <a:picLocks noChangeAspect="1" noChangeArrowheads="1"/>
            </p:cNvPicPr>
            <p:nvPr/>
          </p:nvPicPr>
          <p:blipFill>
            <a:blip r:embed="rId7" cstate="print"/>
            <a:srcRect/>
            <a:stretch>
              <a:fillRect/>
            </a:stretch>
          </p:blipFill>
          <p:spPr bwMode="auto">
            <a:xfrm>
              <a:off x="5962661" y="5524971"/>
              <a:ext cx="1763145" cy="445911"/>
            </a:xfrm>
            <a:prstGeom prst="rect">
              <a:avLst/>
            </a:prstGeom>
            <a:noFill/>
            <a:ln w="9525">
              <a:noFill/>
              <a:miter lim="800000"/>
              <a:headEnd/>
              <a:tailEnd/>
            </a:ln>
          </p:spPr>
        </p:pic>
        <p:pic>
          <p:nvPicPr>
            <p:cNvPr id="72" name="Picture 58" descr="treo180"/>
            <p:cNvPicPr>
              <a:picLocks noChangeAspect="1" noChangeArrowheads="1"/>
            </p:cNvPicPr>
            <p:nvPr/>
          </p:nvPicPr>
          <p:blipFill>
            <a:blip r:embed="rId8" cstate="print"/>
            <a:srcRect/>
            <a:stretch>
              <a:fillRect/>
            </a:stretch>
          </p:blipFill>
          <p:spPr bwMode="auto">
            <a:xfrm>
              <a:off x="7168536" y="5209822"/>
              <a:ext cx="397105" cy="252118"/>
            </a:xfrm>
            <a:prstGeom prst="rect">
              <a:avLst/>
            </a:prstGeom>
            <a:noFill/>
            <a:ln w="9525">
              <a:noFill/>
              <a:miter lim="800000"/>
              <a:headEnd/>
              <a:tailEnd/>
            </a:ln>
          </p:spPr>
        </p:pic>
        <p:sp>
          <p:nvSpPr>
            <p:cNvPr id="73" name="Line 59"/>
            <p:cNvSpPr>
              <a:spLocks noChangeShapeType="1"/>
            </p:cNvSpPr>
            <p:nvPr/>
          </p:nvSpPr>
          <p:spPr bwMode="auto">
            <a:xfrm flipV="1">
              <a:off x="4239227" y="5482637"/>
              <a:ext cx="386515" cy="104422"/>
            </a:xfrm>
            <a:prstGeom prst="line">
              <a:avLst/>
            </a:prstGeom>
            <a:noFill/>
            <a:ln w="28575">
              <a:solidFill>
                <a:schemeClr val="tx1"/>
              </a:solidFill>
              <a:prstDash val="dash"/>
              <a:round/>
              <a:headEnd type="triangle" w="sm" len="sm"/>
              <a:tailEnd type="triangle" w="sm" len="sm"/>
            </a:ln>
          </p:spPr>
          <p:txBody>
            <a:bodyPr wrap="none"/>
            <a:lstStyle/>
            <a:p>
              <a:endParaRPr lang="en-US"/>
            </a:p>
          </p:txBody>
        </p:sp>
        <p:sp>
          <p:nvSpPr>
            <p:cNvPr id="74" name="Line 60"/>
            <p:cNvSpPr>
              <a:spLocks noChangeShapeType="1"/>
            </p:cNvSpPr>
            <p:nvPr/>
          </p:nvSpPr>
          <p:spPr bwMode="auto">
            <a:xfrm flipV="1">
              <a:off x="5790583" y="4895615"/>
              <a:ext cx="386515" cy="104422"/>
            </a:xfrm>
            <a:prstGeom prst="line">
              <a:avLst/>
            </a:prstGeom>
            <a:noFill/>
            <a:ln w="31750">
              <a:solidFill>
                <a:schemeClr val="tx1"/>
              </a:solidFill>
              <a:round/>
              <a:headEnd type="triangle" w="sm" len="sm"/>
              <a:tailEnd type="triangle" w="sm" len="sm"/>
            </a:ln>
          </p:spPr>
          <p:txBody>
            <a:bodyPr wrap="none"/>
            <a:lstStyle/>
            <a:p>
              <a:endParaRPr lang="en-US"/>
            </a:p>
          </p:txBody>
        </p:sp>
        <p:sp>
          <p:nvSpPr>
            <p:cNvPr id="75" name="Line 61"/>
            <p:cNvSpPr>
              <a:spLocks noChangeShapeType="1"/>
            </p:cNvSpPr>
            <p:nvPr/>
          </p:nvSpPr>
          <p:spPr bwMode="auto">
            <a:xfrm>
              <a:off x="4583384" y="4916311"/>
              <a:ext cx="301800" cy="126059"/>
            </a:xfrm>
            <a:prstGeom prst="line">
              <a:avLst/>
            </a:prstGeom>
            <a:noFill/>
            <a:ln w="38100" cap="sq">
              <a:solidFill>
                <a:schemeClr val="tx1"/>
              </a:solidFill>
              <a:round/>
              <a:headEnd type="triangle" w="sm" len="sm"/>
              <a:tailEnd type="triangle" w="sm" len="sm"/>
            </a:ln>
          </p:spPr>
          <p:txBody>
            <a:bodyPr wrap="none"/>
            <a:lstStyle/>
            <a:p>
              <a:endParaRPr lang="en-US"/>
            </a:p>
          </p:txBody>
        </p:sp>
        <p:sp>
          <p:nvSpPr>
            <p:cNvPr id="76" name="Line 62"/>
            <p:cNvSpPr>
              <a:spLocks noChangeShapeType="1"/>
            </p:cNvSpPr>
            <p:nvPr/>
          </p:nvSpPr>
          <p:spPr bwMode="auto">
            <a:xfrm>
              <a:off x="6264461" y="5461941"/>
              <a:ext cx="301800" cy="125118"/>
            </a:xfrm>
            <a:prstGeom prst="line">
              <a:avLst/>
            </a:prstGeom>
            <a:noFill/>
            <a:ln w="28575" cap="sq">
              <a:solidFill>
                <a:schemeClr val="tx1"/>
              </a:solidFill>
              <a:round/>
              <a:headEnd type="triangle" w="sm" len="sm"/>
              <a:tailEnd type="triangle" w="sm" len="sm"/>
            </a:ln>
          </p:spPr>
          <p:txBody>
            <a:bodyPr wrap="none"/>
            <a:lstStyle/>
            <a:p>
              <a:endParaRPr lang="en-US"/>
            </a:p>
          </p:txBody>
        </p:sp>
        <p:sp>
          <p:nvSpPr>
            <p:cNvPr id="77" name="Line 63"/>
            <p:cNvSpPr>
              <a:spLocks noChangeShapeType="1"/>
            </p:cNvSpPr>
            <p:nvPr/>
          </p:nvSpPr>
          <p:spPr bwMode="auto">
            <a:xfrm>
              <a:off x="6737016" y="5294489"/>
              <a:ext cx="430197" cy="40452"/>
            </a:xfrm>
            <a:prstGeom prst="line">
              <a:avLst/>
            </a:prstGeom>
            <a:noFill/>
            <a:ln w="25400">
              <a:solidFill>
                <a:schemeClr val="tx1"/>
              </a:solidFill>
              <a:prstDash val="dash"/>
              <a:round/>
              <a:headEnd type="triangle" w="sm" len="sm"/>
              <a:tailEnd type="triangle" w="sm" len="sm"/>
            </a:ln>
          </p:spPr>
          <p:txBody>
            <a:bodyPr wrap="none"/>
            <a:lstStyle/>
            <a:p>
              <a:endParaRPr lang="en-US"/>
            </a:p>
          </p:txBody>
        </p:sp>
        <p:sp>
          <p:nvSpPr>
            <p:cNvPr id="78" name="Line 64"/>
            <p:cNvSpPr>
              <a:spLocks noChangeShapeType="1"/>
            </p:cNvSpPr>
            <p:nvPr/>
          </p:nvSpPr>
          <p:spPr bwMode="auto">
            <a:xfrm flipH="1">
              <a:off x="5274347" y="5524971"/>
              <a:ext cx="127074" cy="167452"/>
            </a:xfrm>
            <a:prstGeom prst="line">
              <a:avLst/>
            </a:prstGeom>
            <a:noFill/>
            <a:ln w="25400">
              <a:solidFill>
                <a:schemeClr val="tx1"/>
              </a:solidFill>
              <a:prstDash val="dash"/>
              <a:round/>
              <a:headEnd type="triangle" w="sm" len="sm"/>
              <a:tailEnd type="triangle" w="sm" len="sm"/>
            </a:ln>
          </p:spPr>
          <p:txBody>
            <a:bodyPr wrap="none"/>
            <a:lstStyle/>
            <a:p>
              <a:endParaRPr lang="en-US"/>
            </a:p>
          </p:txBody>
        </p:sp>
        <p:sp>
          <p:nvSpPr>
            <p:cNvPr id="79" name="Text Box 65"/>
            <p:cNvSpPr txBox="1">
              <a:spLocks noChangeArrowheads="1"/>
            </p:cNvSpPr>
            <p:nvPr/>
          </p:nvSpPr>
          <p:spPr bwMode="auto">
            <a:xfrm>
              <a:off x="4875213" y="5156200"/>
              <a:ext cx="1119218" cy="295466"/>
            </a:xfrm>
            <a:prstGeom prst="rect">
              <a:avLst/>
            </a:prstGeom>
            <a:noFill/>
            <a:ln w="12700" cap="sq">
              <a:noFill/>
              <a:miter lim="800000"/>
              <a:headEnd type="none" w="sm" len="sm"/>
              <a:tailEnd type="none" w="sm" len="sm"/>
            </a:ln>
          </p:spPr>
          <p:txBody>
            <a:bodyPr wrap="square">
              <a:spAutoFit/>
            </a:bodyPr>
            <a:lstStyle/>
            <a:p>
              <a:pPr>
                <a:spcBef>
                  <a:spcPct val="50000"/>
                </a:spcBef>
              </a:pPr>
              <a:r>
                <a:rPr lang="en-US" b="1" dirty="0">
                  <a:latin typeface="Arial" pitchFamily="34" charset="0"/>
                </a:rPr>
                <a:t>Internet</a:t>
              </a:r>
            </a:p>
          </p:txBody>
        </p:sp>
        <p:pic>
          <p:nvPicPr>
            <p:cNvPr id="80" name="Picture 66" descr="j0195384"/>
            <p:cNvPicPr>
              <a:picLocks noChangeAspect="1" noChangeArrowheads="1"/>
            </p:cNvPicPr>
            <p:nvPr/>
          </p:nvPicPr>
          <p:blipFill>
            <a:blip r:embed="rId9"/>
            <a:srcRect/>
            <a:stretch>
              <a:fillRect/>
            </a:stretch>
          </p:blipFill>
          <p:spPr bwMode="auto">
            <a:xfrm>
              <a:off x="7836996" y="5985933"/>
              <a:ext cx="849804" cy="491067"/>
            </a:xfrm>
            <a:prstGeom prst="rect">
              <a:avLst/>
            </a:prstGeom>
            <a:noFill/>
            <a:ln w="9525">
              <a:noFill/>
              <a:miter lim="800000"/>
              <a:headEnd/>
              <a:tailEnd/>
            </a:ln>
          </p:spPr>
        </p:pic>
        <p:sp>
          <p:nvSpPr>
            <p:cNvPr id="63" name="AutoShape 85"/>
            <p:cNvSpPr>
              <a:spLocks noChangeArrowheads="1"/>
            </p:cNvSpPr>
            <p:nvPr/>
          </p:nvSpPr>
          <p:spPr bwMode="auto">
            <a:xfrm flipH="1">
              <a:off x="3351212" y="4343400"/>
              <a:ext cx="4447573" cy="1580444"/>
            </a:xfrm>
            <a:prstGeom prst="cloudCallout">
              <a:avLst>
                <a:gd name="adj1" fmla="val -52593"/>
                <a:gd name="adj2" fmla="val 74343"/>
              </a:avLst>
            </a:prstGeom>
            <a:gradFill rotWithShape="1">
              <a:gsLst>
                <a:gs pos="0">
                  <a:schemeClr val="bg2">
                    <a:alpha val="9000"/>
                  </a:schemeClr>
                </a:gs>
                <a:gs pos="100000">
                  <a:schemeClr val="bg2">
                    <a:gamma/>
                    <a:shade val="46275"/>
                    <a:invGamma/>
                    <a:alpha val="9000"/>
                  </a:schemeClr>
                </a:gs>
              </a:gsLst>
              <a:lin ang="5400000" scaled="1"/>
            </a:gradFill>
            <a:ln w="12700" cap="sq">
              <a:solidFill>
                <a:schemeClr val="tx1"/>
              </a:solidFill>
              <a:round/>
              <a:headEnd type="none" w="sm" len="sm"/>
              <a:tailEnd type="none" w="sm" len="sm"/>
            </a:ln>
            <a:effectLst/>
          </p:spPr>
          <p:txBody>
            <a:bodyPr/>
            <a:lstStyle/>
            <a:p>
              <a:pPr algn="ctr">
                <a:defRPr/>
              </a:pPr>
              <a:endParaRPr lang="en-US"/>
            </a:p>
          </p:txBody>
        </p:sp>
      </p:grpSp>
      <p:sp>
        <p:nvSpPr>
          <p:cNvPr id="122" name="Rectangle 121"/>
          <p:cNvSpPr/>
          <p:nvPr/>
        </p:nvSpPr>
        <p:spPr>
          <a:xfrm>
            <a:off x="381000" y="5943600"/>
            <a:ext cx="11353800" cy="523220"/>
          </a:xfrm>
          <a:prstGeom prst="rect">
            <a:avLst/>
          </a:prstGeom>
        </p:spPr>
        <p:txBody>
          <a:bodyPr wrap="square">
            <a:spAutoFit/>
          </a:bodyPr>
          <a:lstStyle/>
          <a:p>
            <a:r>
              <a:rPr lang="en-US" sz="2800" dirty="0">
                <a:solidFill>
                  <a:schemeClr val="tx2">
                    <a:lumMod val="75000"/>
                    <a:lumOff val="25000"/>
                  </a:schemeClr>
                </a:solidFill>
              </a:rPr>
              <a:t>** Distributed systems different than regular networks</a:t>
            </a:r>
          </a:p>
        </p:txBody>
      </p:sp>
      <p:pic>
        <p:nvPicPr>
          <p:cNvPr id="60" name="Picture 59">
            <a:extLst>
              <a:ext uri="{FF2B5EF4-FFF2-40B4-BE49-F238E27FC236}">
                <a16:creationId xmlns:a16="http://schemas.microsoft.com/office/drawing/2014/main" id="{F102A8C0-8500-4499-B549-DB991C41120E}"/>
              </a:ext>
            </a:extLst>
          </p:cNvPr>
          <p:cNvPicPr/>
          <p:nvPr/>
        </p:nvPicPr>
        <p:blipFill rotWithShape="1">
          <a:blip r:embed="rId10"/>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397" y="1219200"/>
            <a:ext cx="1828324" cy="762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latin typeface="Times New Roman" pitchFamily="18" charset="0"/>
                <a:cs typeface="Times New Roman" pitchFamily="18" charset="0"/>
              </a:rPr>
              <a:t>Delhi</a:t>
            </a:r>
          </a:p>
        </p:txBody>
      </p:sp>
      <p:sp>
        <p:nvSpPr>
          <p:cNvPr id="5" name="Title 2"/>
          <p:cNvSpPr>
            <a:spLocks noGrp="1"/>
          </p:cNvSpPr>
          <p:nvPr>
            <p:ph type="title" idx="4294967295"/>
          </p:nvPr>
        </p:nvSpPr>
        <p:spPr>
          <a:xfrm>
            <a:off x="0" y="0"/>
            <a:ext cx="10439400" cy="1143000"/>
          </a:xfrm>
        </p:spPr>
        <p:txBody>
          <a:bodyPr>
            <a:normAutofit/>
          </a:bodyPr>
          <a:lstStyle/>
          <a:p>
            <a:r>
              <a:rPr lang="en-US" dirty="0">
                <a:solidFill>
                  <a:schemeClr val="accent4">
                    <a:lumMod val="75000"/>
                  </a:schemeClr>
                </a:solidFill>
              </a:rPr>
              <a:t>Distributed System</a:t>
            </a:r>
          </a:p>
        </p:txBody>
      </p:sp>
      <p:sp>
        <p:nvSpPr>
          <p:cNvPr id="6" name="Rectangle 5"/>
          <p:cNvSpPr/>
          <p:nvPr/>
        </p:nvSpPr>
        <p:spPr>
          <a:xfrm>
            <a:off x="8432192" y="2590800"/>
            <a:ext cx="2133044" cy="1524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t"/>
          <a:lstStyle/>
          <a:p>
            <a:pPr algn="ctr"/>
            <a:r>
              <a:rPr lang="en-US" sz="2800" b="1" dirty="0">
                <a:latin typeface="Times New Roman" pitchFamily="18" charset="0"/>
                <a:cs typeface="Times New Roman" pitchFamily="18" charset="0"/>
              </a:rPr>
              <a:t>Pune</a:t>
            </a:r>
          </a:p>
        </p:txBody>
      </p:sp>
      <p:sp>
        <p:nvSpPr>
          <p:cNvPr id="7" name="Rectangle 6"/>
          <p:cNvSpPr/>
          <p:nvPr/>
        </p:nvSpPr>
        <p:spPr>
          <a:xfrm>
            <a:off x="306310" y="2971800"/>
            <a:ext cx="2031471" cy="762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latin typeface="Times New Roman" pitchFamily="18" charset="0"/>
                <a:cs typeface="Times New Roman" pitchFamily="18" charset="0"/>
              </a:rPr>
              <a:t>Mumbai</a:t>
            </a:r>
          </a:p>
        </p:txBody>
      </p:sp>
      <p:sp>
        <p:nvSpPr>
          <p:cNvPr id="8" name="Rectangle 7"/>
          <p:cNvSpPr/>
          <p:nvPr/>
        </p:nvSpPr>
        <p:spPr>
          <a:xfrm>
            <a:off x="4166103" y="4648200"/>
            <a:ext cx="2640912" cy="1600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t"/>
          <a:lstStyle/>
          <a:p>
            <a:pPr algn="ctr"/>
            <a:r>
              <a:rPr lang="en-US" sz="2800" b="1" dirty="0">
                <a:latin typeface="Times New Roman" pitchFamily="18" charset="0"/>
                <a:cs typeface="Times New Roman" pitchFamily="18" charset="0"/>
              </a:rPr>
              <a:t>Bangalore</a:t>
            </a:r>
          </a:p>
        </p:txBody>
      </p:sp>
      <p:sp>
        <p:nvSpPr>
          <p:cNvPr id="9" name="Rectangle 8"/>
          <p:cNvSpPr/>
          <p:nvPr/>
        </p:nvSpPr>
        <p:spPr>
          <a:xfrm>
            <a:off x="4470825" y="2971800"/>
            <a:ext cx="2031471" cy="762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latin typeface="Times New Roman" pitchFamily="18" charset="0"/>
                <a:cs typeface="Times New Roman" pitchFamily="18" charset="0"/>
              </a:rPr>
              <a:t>Chennai</a:t>
            </a:r>
          </a:p>
        </p:txBody>
      </p:sp>
      <p:cxnSp>
        <p:nvCxnSpPr>
          <p:cNvPr id="11" name="Straight Connector 10"/>
          <p:cNvCxnSpPr>
            <a:stCxn id="4" idx="2"/>
            <a:endCxn id="9" idx="0"/>
          </p:cNvCxnSpPr>
          <p:nvPr/>
        </p:nvCxnSpPr>
        <p:spPr>
          <a:xfrm rot="5400000">
            <a:off x="4991259" y="2476237"/>
            <a:ext cx="990600" cy="2117"/>
          </a:xfrm>
          <a:prstGeom prst="line">
            <a:avLst/>
          </a:prstGeom>
          <a:effectLst>
            <a:glow rad="63500">
              <a:schemeClr val="accent5">
                <a:alpha val="45000"/>
                <a:satMod val="120000"/>
              </a:schemeClr>
            </a:glow>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3" name="Straight Connector 12"/>
          <p:cNvCxnSpPr>
            <a:stCxn id="7" idx="3"/>
            <a:endCxn id="9" idx="1"/>
          </p:cNvCxnSpPr>
          <p:nvPr/>
        </p:nvCxnSpPr>
        <p:spPr>
          <a:xfrm>
            <a:off x="2337780" y="3352800"/>
            <a:ext cx="2133044" cy="1588"/>
          </a:xfrm>
          <a:prstGeom prst="line">
            <a:avLst/>
          </a:prstGeom>
          <a:effectLst>
            <a:glow rad="63500">
              <a:schemeClr val="accent5">
                <a:alpha val="45000"/>
                <a:satMod val="120000"/>
              </a:schemeClr>
            </a:glow>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4" name="Straight Connector 13"/>
          <p:cNvCxnSpPr>
            <a:stCxn id="6" idx="1"/>
            <a:endCxn id="9" idx="3"/>
          </p:cNvCxnSpPr>
          <p:nvPr/>
        </p:nvCxnSpPr>
        <p:spPr>
          <a:xfrm rot="10800000">
            <a:off x="6502296" y="3352800"/>
            <a:ext cx="1929897" cy="1588"/>
          </a:xfrm>
          <a:prstGeom prst="line">
            <a:avLst/>
          </a:prstGeom>
          <a:effectLst>
            <a:glow rad="63500">
              <a:schemeClr val="accent5">
                <a:alpha val="45000"/>
                <a:satMod val="120000"/>
              </a:schemeClr>
            </a:glow>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Straight Connector 14"/>
          <p:cNvCxnSpPr>
            <a:stCxn id="9" idx="2"/>
            <a:endCxn id="8" idx="0"/>
          </p:cNvCxnSpPr>
          <p:nvPr/>
        </p:nvCxnSpPr>
        <p:spPr>
          <a:xfrm rot="5400000">
            <a:off x="5029359" y="4190737"/>
            <a:ext cx="914400" cy="2117"/>
          </a:xfrm>
          <a:prstGeom prst="line">
            <a:avLst/>
          </a:prstGeom>
          <a:effectLst>
            <a:glow rad="63500">
              <a:schemeClr val="accent5">
                <a:alpha val="45000"/>
                <a:satMod val="120000"/>
              </a:schemeClr>
            </a:glow>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3" name="Rectangle 22"/>
          <p:cNvSpPr/>
          <p:nvPr/>
        </p:nvSpPr>
        <p:spPr>
          <a:xfrm>
            <a:off x="4877119" y="5334000"/>
            <a:ext cx="1117309"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Rectangle 23"/>
          <p:cNvSpPr/>
          <p:nvPr/>
        </p:nvSpPr>
        <p:spPr>
          <a:xfrm>
            <a:off x="8940061" y="3124200"/>
            <a:ext cx="1117309"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TextBox 24"/>
          <p:cNvSpPr txBox="1"/>
          <p:nvPr/>
        </p:nvSpPr>
        <p:spPr>
          <a:xfrm>
            <a:off x="1525192" y="5410200"/>
            <a:ext cx="1929897"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Local Data</a:t>
            </a:r>
          </a:p>
        </p:txBody>
      </p:sp>
      <p:cxnSp>
        <p:nvCxnSpPr>
          <p:cNvPr id="27" name="Straight Arrow Connector 26"/>
          <p:cNvCxnSpPr>
            <a:stCxn id="25" idx="3"/>
            <a:endCxn id="23" idx="1"/>
          </p:cNvCxnSpPr>
          <p:nvPr/>
        </p:nvCxnSpPr>
        <p:spPr>
          <a:xfrm flipV="1">
            <a:off x="3455088" y="5638800"/>
            <a:ext cx="1422030" cy="381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03162" y="3733800"/>
            <a:ext cx="2133044"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Local Branch</a:t>
            </a:r>
          </a:p>
        </p:txBody>
      </p:sp>
      <p:sp>
        <p:nvSpPr>
          <p:cNvPr id="33" name="TextBox 32"/>
          <p:cNvSpPr txBox="1"/>
          <p:nvPr/>
        </p:nvSpPr>
        <p:spPr>
          <a:xfrm>
            <a:off x="4369250" y="1905000"/>
            <a:ext cx="2234618"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Local   Branch</a:t>
            </a:r>
          </a:p>
        </p:txBody>
      </p:sp>
      <p:sp>
        <p:nvSpPr>
          <p:cNvPr id="34" name="TextBox 33"/>
          <p:cNvSpPr txBox="1"/>
          <p:nvPr/>
        </p:nvSpPr>
        <p:spPr>
          <a:xfrm>
            <a:off x="4470824" y="6172200"/>
            <a:ext cx="2133044"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Local Branch</a:t>
            </a:r>
          </a:p>
        </p:txBody>
      </p:sp>
      <p:sp>
        <p:nvSpPr>
          <p:cNvPr id="35" name="TextBox 34"/>
          <p:cNvSpPr txBox="1"/>
          <p:nvPr/>
        </p:nvSpPr>
        <p:spPr>
          <a:xfrm>
            <a:off x="6502296" y="3581400"/>
            <a:ext cx="1625177" cy="685800"/>
          </a:xfrm>
          <a:prstGeom prst="rect">
            <a:avLst/>
          </a:prstGeom>
        </p:spPr>
        <p:txBody>
          <a:bodyPr vert="horz" wrap="none" lIns="91440" tIns="45720" rIns="91440" bIns="45720" rtlCol="0" anchor="ctr">
            <a:normAutofit lnSpcReduction="10000"/>
          </a:bodyPr>
          <a:lstStyle/>
          <a:p>
            <a:pPr>
              <a:spcBef>
                <a:spcPct val="0"/>
              </a:spcBef>
            </a:pPr>
            <a:r>
              <a:rPr lang="en-US" sz="2000" dirty="0">
                <a:latin typeface="Times New Roman" pitchFamily="18" charset="0"/>
                <a:ea typeface="+mj-ea"/>
                <a:cs typeface="Times New Roman" pitchFamily="18" charset="0"/>
              </a:rPr>
              <a:t>Access Head</a:t>
            </a:r>
          </a:p>
          <a:p>
            <a:pPr algn="ctr">
              <a:spcBef>
                <a:spcPct val="0"/>
              </a:spcBef>
            </a:pPr>
            <a:r>
              <a:rPr lang="en-US" sz="2000" dirty="0">
                <a:latin typeface="Times New Roman" pitchFamily="18" charset="0"/>
                <a:ea typeface="+mj-ea"/>
                <a:cs typeface="Times New Roman" pitchFamily="18" charset="0"/>
              </a:rPr>
              <a:t> Office</a:t>
            </a:r>
          </a:p>
        </p:txBody>
      </p:sp>
      <p:sp>
        <p:nvSpPr>
          <p:cNvPr id="36" name="TextBox 35"/>
          <p:cNvSpPr txBox="1"/>
          <p:nvPr/>
        </p:nvSpPr>
        <p:spPr>
          <a:xfrm>
            <a:off x="4572398" y="3657600"/>
            <a:ext cx="2133044"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Head Office</a:t>
            </a:r>
          </a:p>
        </p:txBody>
      </p:sp>
      <p:sp>
        <p:nvSpPr>
          <p:cNvPr id="54" name="Curved Down Arrow 53"/>
          <p:cNvSpPr/>
          <p:nvPr/>
        </p:nvSpPr>
        <p:spPr>
          <a:xfrm>
            <a:off x="6096002" y="5105400"/>
            <a:ext cx="1929897" cy="3048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6807015" y="5334000"/>
            <a:ext cx="2742486" cy="533400"/>
          </a:xfrm>
          <a:prstGeom prst="rect">
            <a:avLst/>
          </a:prstGeom>
        </p:spPr>
        <p:txBody>
          <a:bodyPr vert="horz" wrap="none" lIns="91440" tIns="45720" rIns="91440" bIns="45720" rtlCol="0" anchor="ctr">
            <a:normAutofit/>
          </a:bodyPr>
          <a:lstStyle/>
          <a:p>
            <a:pPr>
              <a:spcBef>
                <a:spcPct val="0"/>
              </a:spcBef>
            </a:pPr>
            <a:r>
              <a:rPr lang="en-US" sz="2000" b="1" dirty="0" err="1">
                <a:latin typeface="Times New Roman" pitchFamily="18" charset="0"/>
                <a:ea typeface="+mj-ea"/>
                <a:cs typeface="Times New Roman" pitchFamily="18" charset="0"/>
              </a:rPr>
              <a:t>B’lore</a:t>
            </a:r>
            <a:r>
              <a:rPr lang="en-US" sz="2000" b="1" dirty="0">
                <a:latin typeface="Times New Roman" pitchFamily="18" charset="0"/>
                <a:ea typeface="+mj-ea"/>
                <a:cs typeface="Times New Roman" pitchFamily="18" charset="0"/>
              </a:rPr>
              <a:t> Customer</a:t>
            </a:r>
          </a:p>
        </p:txBody>
      </p:sp>
      <p:sp>
        <p:nvSpPr>
          <p:cNvPr id="56" name="Curved Down Arrow 55"/>
          <p:cNvSpPr/>
          <p:nvPr/>
        </p:nvSpPr>
        <p:spPr>
          <a:xfrm rot="10800000">
            <a:off x="6096003" y="5826552"/>
            <a:ext cx="1929897" cy="34564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800143">
            <a:off x="10186625" y="2938323"/>
            <a:ext cx="1422030" cy="3048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0666810" y="3200400"/>
            <a:ext cx="1168096" cy="990600"/>
          </a:xfrm>
          <a:prstGeom prst="rect">
            <a:avLst/>
          </a:prstGeom>
        </p:spPr>
        <p:txBody>
          <a:bodyPr vert="horz" wrap="none" lIns="91440" tIns="45720" rIns="91440" bIns="45720" rtlCol="0" anchor="ctr">
            <a:normAutofit lnSpcReduction="10000"/>
          </a:bodyPr>
          <a:lstStyle/>
          <a:p>
            <a:pPr>
              <a:spcBef>
                <a:spcPct val="0"/>
              </a:spcBef>
            </a:pPr>
            <a:r>
              <a:rPr lang="en-US" sz="2000" b="1" dirty="0" err="1">
                <a:latin typeface="Times New Roman" pitchFamily="18" charset="0"/>
                <a:ea typeface="+mj-ea"/>
                <a:cs typeface="Times New Roman" pitchFamily="18" charset="0"/>
              </a:rPr>
              <a:t>B’lore</a:t>
            </a:r>
            <a:r>
              <a:rPr lang="en-US" sz="2000" b="1" dirty="0">
                <a:latin typeface="Times New Roman" pitchFamily="18" charset="0"/>
                <a:ea typeface="+mj-ea"/>
                <a:cs typeface="Times New Roman" pitchFamily="18" charset="0"/>
              </a:rPr>
              <a:t> </a:t>
            </a:r>
          </a:p>
          <a:p>
            <a:pPr>
              <a:spcBef>
                <a:spcPct val="0"/>
              </a:spcBef>
            </a:pPr>
            <a:r>
              <a:rPr lang="en-US" sz="2000" b="1" dirty="0">
                <a:latin typeface="Times New Roman" pitchFamily="18" charset="0"/>
                <a:ea typeface="+mj-ea"/>
                <a:cs typeface="Times New Roman" pitchFamily="18" charset="0"/>
              </a:rPr>
              <a:t>Customer</a:t>
            </a:r>
          </a:p>
          <a:p>
            <a:pPr>
              <a:spcBef>
                <a:spcPct val="0"/>
              </a:spcBef>
            </a:pPr>
            <a:r>
              <a:rPr lang="en-US" sz="2000" b="1" dirty="0">
                <a:latin typeface="Times New Roman" pitchFamily="18" charset="0"/>
                <a:ea typeface="+mj-ea"/>
                <a:cs typeface="Times New Roman" pitchFamily="18" charset="0"/>
              </a:rPr>
              <a:t>in Pune</a:t>
            </a:r>
          </a:p>
        </p:txBody>
      </p:sp>
      <p:sp>
        <p:nvSpPr>
          <p:cNvPr id="59" name="Curved Down Arrow 58"/>
          <p:cNvSpPr/>
          <p:nvPr/>
        </p:nvSpPr>
        <p:spPr>
          <a:xfrm rot="12219943">
            <a:off x="9995796" y="3939532"/>
            <a:ext cx="1472815" cy="3810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cxnSp>
        <p:nvCxnSpPr>
          <p:cNvPr id="61" name="Straight Arrow Connector 60"/>
          <p:cNvCxnSpPr/>
          <p:nvPr/>
        </p:nvCxnSpPr>
        <p:spPr>
          <a:xfrm rot="10800000">
            <a:off x="6603869" y="3581400"/>
            <a:ext cx="2336191"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8533766" y="4267200"/>
            <a:ext cx="2133044" cy="533400"/>
          </a:xfrm>
          <a:prstGeom prst="rect">
            <a:avLst/>
          </a:prstGeom>
        </p:spPr>
        <p:txBody>
          <a:bodyPr vert="horz" wrap="none" lIns="91440" tIns="45720" rIns="91440" bIns="45720" rtlCol="0" anchor="ctr">
            <a:normAutofit/>
          </a:bodyPr>
          <a:lstStyle/>
          <a:p>
            <a:pPr>
              <a:spcBef>
                <a:spcPct val="0"/>
              </a:spcBef>
            </a:pPr>
            <a:r>
              <a:rPr lang="en-US" sz="2000" b="1" dirty="0">
                <a:latin typeface="Times New Roman" pitchFamily="18" charset="0"/>
                <a:ea typeface="+mj-ea"/>
                <a:cs typeface="Times New Roman" pitchFamily="18" charset="0"/>
              </a:rPr>
              <a:t>Local Branch</a:t>
            </a:r>
          </a:p>
        </p:txBody>
      </p:sp>
      <p:cxnSp>
        <p:nvCxnSpPr>
          <p:cNvPr id="63" name="Straight Arrow Connector 62"/>
          <p:cNvCxnSpPr/>
          <p:nvPr/>
        </p:nvCxnSpPr>
        <p:spPr>
          <a:xfrm rot="10800000">
            <a:off x="6502296" y="3124201"/>
            <a:ext cx="2336191" cy="1588"/>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3A44F90-B255-41BA-A86F-A51B6FC6B056}"/>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4">
                    <a:lumMod val="75000"/>
                  </a:schemeClr>
                </a:solidFill>
              </a:rPr>
              <a:t>Distributed System</a:t>
            </a:r>
          </a:p>
        </p:txBody>
      </p:sp>
      <p:sp>
        <p:nvSpPr>
          <p:cNvPr id="2" name="Content Placeholder 1"/>
          <p:cNvSpPr>
            <a:spLocks noGrp="1"/>
          </p:cNvSpPr>
          <p:nvPr>
            <p:ph idx="1"/>
          </p:nvPr>
        </p:nvSpPr>
        <p:spPr>
          <a:xfrm>
            <a:off x="457200" y="1676400"/>
            <a:ext cx="10820400" cy="4267200"/>
          </a:xfrm>
        </p:spPr>
        <p:txBody>
          <a:bodyPr>
            <a:noAutofit/>
          </a:bodyPr>
          <a:lstStyle/>
          <a:p>
            <a:pPr marL="274320" lvl="1">
              <a:lnSpc>
                <a:spcPct val="120000"/>
              </a:lnSpc>
              <a:spcBef>
                <a:spcPts val="0"/>
              </a:spcBef>
            </a:pPr>
            <a:r>
              <a:rPr lang="en-US" altLang="ko-KR" sz="3200" dirty="0">
                <a:solidFill>
                  <a:srgbClr val="C00000"/>
                </a:solidFill>
              </a:rPr>
              <a:t>Advantages</a:t>
            </a:r>
          </a:p>
          <a:p>
            <a:pPr lvl="1" algn="just"/>
            <a:r>
              <a:rPr lang="en-US" sz="3200" dirty="0">
                <a:solidFill>
                  <a:schemeClr val="tx2">
                    <a:lumMod val="75000"/>
                    <a:lumOff val="25000"/>
                  </a:schemeClr>
                </a:solidFill>
              </a:rPr>
              <a:t>Resources Sharing </a:t>
            </a:r>
          </a:p>
          <a:p>
            <a:pPr lvl="1" algn="just"/>
            <a:r>
              <a:rPr lang="en-US" sz="3200" dirty="0">
                <a:solidFill>
                  <a:schemeClr val="tx2">
                    <a:lumMod val="75000"/>
                    <a:lumOff val="25000"/>
                  </a:schemeClr>
                </a:solidFill>
              </a:rPr>
              <a:t>Computation speed up – load sharing </a:t>
            </a:r>
          </a:p>
          <a:p>
            <a:pPr lvl="1" algn="just"/>
            <a:r>
              <a:rPr lang="en-US" sz="3200" dirty="0">
                <a:solidFill>
                  <a:schemeClr val="tx2">
                    <a:lumMod val="75000"/>
                    <a:lumOff val="25000"/>
                  </a:schemeClr>
                </a:solidFill>
              </a:rPr>
              <a:t>Reliability</a:t>
            </a:r>
          </a:p>
          <a:p>
            <a:pPr lvl="1" algn="just"/>
            <a:r>
              <a:rPr lang="en-US" sz="3200" dirty="0">
                <a:solidFill>
                  <a:schemeClr val="tx2">
                    <a:lumMod val="75000"/>
                    <a:lumOff val="25000"/>
                  </a:schemeClr>
                </a:solidFill>
              </a:rPr>
              <a:t>Communications</a:t>
            </a:r>
          </a:p>
          <a:p>
            <a:pPr lvl="1" algn="just"/>
            <a:endParaRPr lang="en-US" sz="3200" dirty="0">
              <a:solidFill>
                <a:schemeClr val="tx2">
                  <a:lumMod val="75000"/>
                  <a:lumOff val="25000"/>
                </a:schemeClr>
              </a:solidFill>
            </a:endParaRPr>
          </a:p>
          <a:p>
            <a:pPr algn="just"/>
            <a:endParaRPr lang="en-US" sz="2600" dirty="0">
              <a:solidFill>
                <a:schemeClr val="accent1">
                  <a:lumMod val="50000"/>
                </a:schemeClr>
              </a:solidFill>
            </a:endParaRPr>
          </a:p>
        </p:txBody>
      </p:sp>
      <p:pic>
        <p:nvPicPr>
          <p:cNvPr id="4" name="Picture 3">
            <a:extLst>
              <a:ext uri="{FF2B5EF4-FFF2-40B4-BE49-F238E27FC236}">
                <a16:creationId xmlns:a16="http://schemas.microsoft.com/office/drawing/2014/main" id="{24AECAB4-8A4E-40B7-BD13-771F1B44093B}"/>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a:defRPr/>
            </a:pPr>
            <a:r>
              <a:rPr lang="en-US" dirty="0">
                <a:solidFill>
                  <a:schemeClr val="accent4">
                    <a:lumMod val="75000"/>
                  </a:schemeClr>
                </a:solidFill>
              </a:rPr>
              <a:t>Real Time Systems</a:t>
            </a:r>
          </a:p>
        </p:txBody>
      </p:sp>
      <p:sp>
        <p:nvSpPr>
          <p:cNvPr id="77827" name="Rectangle 3"/>
          <p:cNvSpPr>
            <a:spLocks noGrp="1" noChangeArrowheads="1"/>
          </p:cNvSpPr>
          <p:nvPr>
            <p:ph idx="1"/>
          </p:nvPr>
        </p:nvSpPr>
        <p:spPr>
          <a:xfrm>
            <a:off x="152401" y="1752600"/>
            <a:ext cx="11961813" cy="4267200"/>
          </a:xfrm>
        </p:spPr>
        <p:txBody>
          <a:bodyPr>
            <a:noAutofit/>
          </a:bodyPr>
          <a:lstStyle/>
          <a:p>
            <a:pPr eaLnBrk="1" hangingPunct="1"/>
            <a:r>
              <a:rPr lang="en-US" sz="3200" dirty="0">
                <a:solidFill>
                  <a:schemeClr val="tx2">
                    <a:lumMod val="75000"/>
                    <a:lumOff val="25000"/>
                  </a:schemeClr>
                </a:solidFill>
              </a:rPr>
              <a:t>Any computer system where the correct behavior of the system depends not only on the result of its computations, but also on the time at which the results are produced. </a:t>
            </a:r>
          </a:p>
          <a:p>
            <a:pPr algn="just">
              <a:lnSpc>
                <a:spcPct val="110000"/>
              </a:lnSpc>
            </a:pPr>
            <a:r>
              <a:rPr lang="en-US" sz="3200" dirty="0">
                <a:solidFill>
                  <a:schemeClr val="tx2">
                    <a:lumMod val="75000"/>
                    <a:lumOff val="25000"/>
                  </a:schemeClr>
                </a:solidFill>
              </a:rPr>
              <a:t>Well-defined </a:t>
            </a:r>
            <a:r>
              <a:rPr lang="en-US" sz="3200" dirty="0">
                <a:solidFill>
                  <a:srgbClr val="C00000"/>
                </a:solidFill>
              </a:rPr>
              <a:t>fixed-time constraints </a:t>
            </a:r>
            <a:r>
              <a:rPr lang="en-US" sz="3200" dirty="0">
                <a:solidFill>
                  <a:schemeClr val="tx2">
                    <a:lumMod val="75000"/>
                    <a:lumOff val="25000"/>
                  </a:schemeClr>
                </a:solidFill>
              </a:rPr>
              <a:t>, i.e. processing must be done within the defined time limit otherwise the system will fail.</a:t>
            </a:r>
          </a:p>
          <a:p>
            <a:pPr eaLnBrk="1" hangingPunct="1"/>
            <a:r>
              <a:rPr lang="en-US" sz="3200" dirty="0">
                <a:solidFill>
                  <a:schemeClr val="tx2">
                    <a:lumMod val="75000"/>
                    <a:lumOff val="25000"/>
                  </a:schemeClr>
                </a:solidFill>
              </a:rPr>
              <a:t>Aim: </a:t>
            </a:r>
            <a:r>
              <a:rPr lang="en-US" sz="3200" dirty="0">
                <a:solidFill>
                  <a:srgbClr val="C00000"/>
                </a:solidFill>
              </a:rPr>
              <a:t>minimize response time</a:t>
            </a:r>
            <a:r>
              <a:rPr lang="en-US" sz="3200" dirty="0">
                <a:solidFill>
                  <a:schemeClr val="tx2">
                    <a:lumMod val="75000"/>
                    <a:lumOff val="25000"/>
                  </a:schemeClr>
                </a:solidFill>
              </a:rPr>
              <a:t>.</a:t>
            </a:r>
          </a:p>
          <a:p>
            <a:pPr eaLnBrk="1" hangingPunct="1"/>
            <a:r>
              <a:rPr lang="en-US" sz="3200" dirty="0">
                <a:solidFill>
                  <a:schemeClr val="tx2">
                    <a:lumMod val="75000"/>
                    <a:lumOff val="25000"/>
                  </a:schemeClr>
                </a:solidFill>
              </a:rPr>
              <a:t>Real-time systems require timely response to events</a:t>
            </a:r>
          </a:p>
          <a:p>
            <a:pPr lvl="1" eaLnBrk="1" hangingPunct="1"/>
            <a:r>
              <a:rPr lang="en-US" sz="3200" dirty="0">
                <a:solidFill>
                  <a:schemeClr val="tx2">
                    <a:lumMod val="75000"/>
                    <a:lumOff val="25000"/>
                  </a:schemeClr>
                </a:solidFill>
              </a:rPr>
              <a:t>even under failure conditions</a:t>
            </a:r>
          </a:p>
          <a:p>
            <a:pPr lvl="1" eaLnBrk="1" hangingPunct="1"/>
            <a:r>
              <a:rPr lang="en-US" sz="3200" dirty="0">
                <a:solidFill>
                  <a:schemeClr val="tx2">
                    <a:lumMod val="75000"/>
                    <a:lumOff val="25000"/>
                  </a:schemeClr>
                </a:solidFill>
              </a:rPr>
              <a:t>even under extreme load conditions</a:t>
            </a:r>
          </a:p>
        </p:txBody>
      </p:sp>
      <p:pic>
        <p:nvPicPr>
          <p:cNvPr id="4" name="Picture 3">
            <a:extLst>
              <a:ext uri="{FF2B5EF4-FFF2-40B4-BE49-F238E27FC236}">
                <a16:creationId xmlns:a16="http://schemas.microsoft.com/office/drawing/2014/main" id="{A19657B0-AA43-4C19-902C-69D341F1A962}"/>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anim calcmode="lin" valueType="num">
                                      <p:cBhvr additive="base">
                                        <p:cTn id="7"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3" end="3"/>
                                            </p:txEl>
                                          </p:spTgt>
                                        </p:tgtEl>
                                        <p:attrNameLst>
                                          <p:attrName>style.visibility</p:attrName>
                                        </p:attrNameLst>
                                      </p:cBhvr>
                                      <p:to>
                                        <p:strVal val="visible"/>
                                      </p:to>
                                    </p:set>
                                    <p:anim calcmode="lin" valueType="num">
                                      <p:cBhvr additive="base">
                                        <p:cTn id="11"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anim calcmode="lin" valueType="num">
                                      <p:cBhvr additive="base">
                                        <p:cTn id="15"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anim calcmode="lin" valueType="num">
                                      <p:cBhvr additive="base">
                                        <p:cTn id="19"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524000"/>
            <a:ext cx="11658600" cy="5181600"/>
          </a:xfrm>
        </p:spPr>
        <p:txBody>
          <a:bodyPr>
            <a:noAutofit/>
          </a:bodyPr>
          <a:lstStyle/>
          <a:p>
            <a:pPr algn="just"/>
            <a:r>
              <a:rPr lang="en-US" dirty="0">
                <a:solidFill>
                  <a:schemeClr val="tx2">
                    <a:lumMod val="75000"/>
                    <a:lumOff val="25000"/>
                  </a:schemeClr>
                </a:solidFill>
              </a:rPr>
              <a:t>Features of RTOS </a:t>
            </a:r>
          </a:p>
          <a:p>
            <a:pPr lvl="1" algn="just">
              <a:lnSpc>
                <a:spcPct val="100000"/>
              </a:lnSpc>
              <a:spcBef>
                <a:spcPts val="0"/>
              </a:spcBef>
            </a:pPr>
            <a:r>
              <a:rPr lang="en-US" sz="2800" dirty="0">
                <a:solidFill>
                  <a:srgbClr val="C00000"/>
                </a:solidFill>
              </a:rPr>
              <a:t>Fault tolerant</a:t>
            </a:r>
          </a:p>
          <a:p>
            <a:pPr lvl="1" algn="just">
              <a:lnSpc>
                <a:spcPct val="100000"/>
              </a:lnSpc>
              <a:spcBef>
                <a:spcPts val="0"/>
              </a:spcBef>
            </a:pPr>
            <a:r>
              <a:rPr lang="en-US" sz="2800" dirty="0">
                <a:solidFill>
                  <a:srgbClr val="C00000"/>
                </a:solidFill>
              </a:rPr>
              <a:t>Predictable performance under peak load</a:t>
            </a:r>
          </a:p>
          <a:p>
            <a:pPr lvl="1" algn="just">
              <a:lnSpc>
                <a:spcPct val="100000"/>
              </a:lnSpc>
              <a:spcBef>
                <a:spcPts val="0"/>
              </a:spcBef>
            </a:pPr>
            <a:r>
              <a:rPr lang="en-US" sz="2800" dirty="0">
                <a:solidFill>
                  <a:srgbClr val="C00000"/>
                </a:solidFill>
              </a:rPr>
              <a:t>Deterministic</a:t>
            </a:r>
            <a:r>
              <a:rPr lang="en-US" sz="2800" dirty="0">
                <a:solidFill>
                  <a:schemeClr val="tx2">
                    <a:lumMod val="75000"/>
                    <a:lumOff val="25000"/>
                  </a:schemeClr>
                </a:solidFill>
              </a:rPr>
              <a:t> (Worst case execution time of each of the system calls is calculable)</a:t>
            </a:r>
          </a:p>
          <a:p>
            <a:pPr algn="just"/>
            <a:r>
              <a:rPr lang="en-US" dirty="0">
                <a:solidFill>
                  <a:schemeClr val="tx2">
                    <a:lumMod val="75000"/>
                    <a:lumOff val="25000"/>
                  </a:schemeClr>
                </a:solidFill>
              </a:rPr>
              <a:t>Applications:</a:t>
            </a:r>
          </a:p>
          <a:p>
            <a:pPr lvl="1" algn="just">
              <a:lnSpc>
                <a:spcPct val="100000"/>
              </a:lnSpc>
              <a:spcBef>
                <a:spcPts val="0"/>
              </a:spcBef>
            </a:pPr>
            <a:r>
              <a:rPr lang="en-US" sz="2800" dirty="0">
                <a:solidFill>
                  <a:schemeClr val="tx2">
                    <a:lumMod val="75000"/>
                    <a:lumOff val="25000"/>
                  </a:schemeClr>
                </a:solidFill>
              </a:rPr>
              <a:t>System that controls scientific experiments</a:t>
            </a:r>
          </a:p>
          <a:p>
            <a:pPr lvl="1" algn="just">
              <a:lnSpc>
                <a:spcPct val="100000"/>
              </a:lnSpc>
              <a:spcBef>
                <a:spcPts val="0"/>
              </a:spcBef>
            </a:pPr>
            <a:r>
              <a:rPr lang="en-US" sz="2800" dirty="0">
                <a:solidFill>
                  <a:schemeClr val="tx2">
                    <a:lumMod val="75000"/>
                    <a:lumOff val="25000"/>
                  </a:schemeClr>
                </a:solidFill>
              </a:rPr>
              <a:t>Display system (airplane display screen)</a:t>
            </a:r>
          </a:p>
          <a:p>
            <a:pPr lvl="1" algn="just">
              <a:lnSpc>
                <a:spcPct val="100000"/>
              </a:lnSpc>
              <a:spcBef>
                <a:spcPts val="0"/>
              </a:spcBef>
            </a:pPr>
            <a:r>
              <a:rPr lang="en-US" sz="2800" dirty="0">
                <a:solidFill>
                  <a:schemeClr val="tx2">
                    <a:lumMod val="75000"/>
                    <a:lumOff val="25000"/>
                  </a:schemeClr>
                </a:solidFill>
              </a:rPr>
              <a:t>Robotics</a:t>
            </a:r>
          </a:p>
          <a:p>
            <a:pPr lvl="1" algn="just">
              <a:lnSpc>
                <a:spcPct val="100000"/>
              </a:lnSpc>
              <a:spcBef>
                <a:spcPts val="0"/>
              </a:spcBef>
            </a:pPr>
            <a:r>
              <a:rPr lang="en-US" sz="2800" dirty="0">
                <a:solidFill>
                  <a:schemeClr val="tx2">
                    <a:lumMod val="75000"/>
                    <a:lumOff val="25000"/>
                  </a:schemeClr>
                </a:solidFill>
              </a:rPr>
              <a:t>Traffic control systems</a:t>
            </a:r>
          </a:p>
          <a:p>
            <a:pPr lvl="1" algn="just">
              <a:lnSpc>
                <a:spcPct val="100000"/>
              </a:lnSpc>
              <a:spcBef>
                <a:spcPts val="0"/>
              </a:spcBef>
            </a:pPr>
            <a:r>
              <a:rPr lang="en-US" sz="2800" dirty="0">
                <a:solidFill>
                  <a:schemeClr val="tx2">
                    <a:lumMod val="75000"/>
                    <a:lumOff val="25000"/>
                  </a:schemeClr>
                </a:solidFill>
              </a:rPr>
              <a:t>Industrial control systems</a:t>
            </a:r>
          </a:p>
          <a:p>
            <a:pPr lvl="1" algn="just">
              <a:lnSpc>
                <a:spcPct val="100000"/>
              </a:lnSpc>
              <a:spcBef>
                <a:spcPts val="0"/>
              </a:spcBef>
            </a:pPr>
            <a:r>
              <a:rPr lang="en-US" sz="2800" dirty="0">
                <a:solidFill>
                  <a:schemeClr val="tx2">
                    <a:lumMod val="75000"/>
                    <a:lumOff val="25000"/>
                  </a:schemeClr>
                </a:solidFill>
              </a:rPr>
              <a:t>Medical imaging systems</a:t>
            </a:r>
          </a:p>
          <a:p>
            <a:pPr>
              <a:lnSpc>
                <a:spcPct val="100000"/>
              </a:lnSpc>
              <a:spcBef>
                <a:spcPts val="0"/>
              </a:spcBef>
            </a:pPr>
            <a:endParaRPr lang="en-US" dirty="0"/>
          </a:p>
        </p:txBody>
      </p:sp>
      <p:pic>
        <p:nvPicPr>
          <p:cNvPr id="4" name="Picture 3">
            <a:extLst>
              <a:ext uri="{FF2B5EF4-FFF2-40B4-BE49-F238E27FC236}">
                <a16:creationId xmlns:a16="http://schemas.microsoft.com/office/drawing/2014/main" id="{4676B418-6F46-4E4C-9518-F53DD89374A1}"/>
              </a:ext>
            </a:extLst>
          </p:cNvPr>
          <p:cNvPicPr/>
          <p:nvPr/>
        </p:nvPicPr>
        <p:blipFill rotWithShape="1">
          <a:blip r:embed="rId3"/>
          <a:srcRect l="6026" t="19382" r="75671" b="68327"/>
          <a:stretch/>
        </p:blipFill>
        <p:spPr bwMode="auto">
          <a:xfrm>
            <a:off x="9433560" y="28225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EF54-398B-41B7-A5A6-DA34EF22E32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06B5B6-4184-48FF-8150-A1C634B1AAB2}"/>
              </a:ext>
            </a:extLst>
          </p:cNvPr>
          <p:cNvSpPr>
            <a:spLocks noGrp="1"/>
          </p:cNvSpPr>
          <p:nvPr>
            <p:ph idx="1"/>
          </p:nvPr>
        </p:nvSpPr>
        <p:spPr/>
        <p:txBody>
          <a:bodyPr>
            <a:normAutofit/>
          </a:bodyPr>
          <a:lstStyle/>
          <a:p>
            <a:pPr marL="0" indent="0" algn="ctr">
              <a:buNone/>
            </a:pPr>
            <a:r>
              <a:rPr lang="en-GB" sz="6600" dirty="0"/>
              <a:t>THANK YOU</a:t>
            </a:r>
            <a:endParaRPr lang="en-IN" sz="6600" dirty="0"/>
          </a:p>
        </p:txBody>
      </p:sp>
    </p:spTree>
    <p:extLst>
      <p:ext uri="{BB962C8B-B14F-4D97-AF65-F5344CB8AC3E}">
        <p14:creationId xmlns:p14="http://schemas.microsoft.com/office/powerpoint/2010/main" val="265106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686F9-BA61-49CF-88EE-DFAA75129BAB}"/>
              </a:ext>
            </a:extLst>
          </p:cNvPr>
          <p:cNvSpPr/>
          <p:nvPr/>
        </p:nvSpPr>
        <p:spPr>
          <a:xfrm>
            <a:off x="0" y="1437641"/>
            <a:ext cx="12079705" cy="1120243"/>
          </a:xfrm>
          <a:prstGeom prst="rect">
            <a:avLst/>
          </a:prstGeom>
        </p:spPr>
        <p:txBody>
          <a:bodyPr wrap="square">
            <a:spAutoFit/>
          </a:bodyPr>
          <a:lstStyle/>
          <a:p>
            <a:pPr>
              <a:lnSpc>
                <a:spcPct val="107000"/>
              </a:lnSpc>
              <a:spcAft>
                <a:spcPts val="2250"/>
              </a:spcAft>
            </a:pPr>
            <a:r>
              <a:rPr lang="en-IN"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Some popular Operating Systems include Linux Operating System, Windows Operating System, etc.</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E36F414-369A-46F2-8B45-5DA05F255D26}"/>
              </a:ext>
            </a:extLst>
          </p:cNvPr>
          <p:cNvPicPr/>
          <p:nvPr/>
        </p:nvPicPr>
        <p:blipFill rotWithShape="1">
          <a:blip r:embed="rId2"/>
          <a:srcRect l="6026" t="19382" r="75671" b="68327"/>
          <a:stretch/>
        </p:blipFill>
        <p:spPr bwMode="auto">
          <a:xfrm>
            <a:off x="9595585" y="479976"/>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4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0EEDC-7412-4503-974A-AEE8434EC4BD}"/>
              </a:ext>
            </a:extLst>
          </p:cNvPr>
          <p:cNvSpPr/>
          <p:nvPr/>
        </p:nvSpPr>
        <p:spPr>
          <a:xfrm>
            <a:off x="112295" y="698746"/>
            <a:ext cx="12079705" cy="593304"/>
          </a:xfrm>
          <a:prstGeom prst="rect">
            <a:avLst/>
          </a:prstGeom>
        </p:spPr>
        <p:txBody>
          <a:bodyPr wrap="square">
            <a:spAutoFit/>
          </a:bodyPr>
          <a:lstStyle/>
          <a:p>
            <a:pPr>
              <a:lnSpc>
                <a:spcPct val="107000"/>
              </a:lnSpc>
              <a:spcAft>
                <a:spcPts val="2250"/>
              </a:spcAft>
            </a:pPr>
            <a:r>
              <a:rPr lang="en-IN"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Following are some of important functions of an operating System.</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70740B7-FA21-4364-8802-3F08C9ED4335}"/>
              </a:ext>
            </a:extLst>
          </p:cNvPr>
          <p:cNvSpPr/>
          <p:nvPr/>
        </p:nvSpPr>
        <p:spPr>
          <a:xfrm>
            <a:off x="112293" y="1373424"/>
            <a:ext cx="7347285" cy="5039521"/>
          </a:xfrm>
          <a:prstGeom prst="rect">
            <a:avLst/>
          </a:prstGeom>
        </p:spPr>
        <p:txBody>
          <a:bodyPr wrap="square">
            <a:spAutoFit/>
          </a:bodyPr>
          <a:lstStyle/>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Memory Management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Processor Management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Device Management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File Management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Security</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 over system performance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accounting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Error detecting aids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Coordination between other software and users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20956C0-F485-4DEE-8B30-8059BE3F1664}"/>
              </a:ext>
            </a:extLst>
          </p:cNvPr>
          <p:cNvPicPr/>
          <p:nvPr/>
        </p:nvPicPr>
        <p:blipFill rotWithShape="1">
          <a:blip r:embed="rId2"/>
          <a:srcRect l="6026" t="19382" r="75671" b="68327"/>
          <a:stretch/>
        </p:blipFill>
        <p:spPr bwMode="auto">
          <a:xfrm>
            <a:off x="10271760" y="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531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DEFE7D-BE91-4811-92FC-10B1090168AF}"/>
              </a:ext>
            </a:extLst>
          </p:cNvPr>
          <p:cNvSpPr/>
          <p:nvPr/>
        </p:nvSpPr>
        <p:spPr>
          <a:xfrm>
            <a:off x="1878823" y="402509"/>
            <a:ext cx="7794567" cy="655885"/>
          </a:xfrm>
          <a:prstGeom prst="rect">
            <a:avLst/>
          </a:prstGeom>
        </p:spPr>
        <p:txBody>
          <a:bodyPr wrap="square">
            <a:spAutoFit/>
          </a:bodyPr>
          <a:lstStyle/>
          <a:p>
            <a:pPr>
              <a:lnSpc>
                <a:spcPct val="107000"/>
              </a:lnSpc>
              <a:spcAft>
                <a:spcPts val="2250"/>
              </a:spcAft>
            </a:pPr>
            <a:r>
              <a:rPr lang="en-IN"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Applications of Operating System</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5A16D3C-A82C-4A8C-A108-26E9FE682AB0}"/>
              </a:ext>
            </a:extLst>
          </p:cNvPr>
          <p:cNvSpPr/>
          <p:nvPr/>
        </p:nvSpPr>
        <p:spPr>
          <a:xfrm>
            <a:off x="288756" y="1152298"/>
            <a:ext cx="12192000" cy="468077"/>
          </a:xfrm>
          <a:prstGeom prst="rect">
            <a:avLst/>
          </a:prstGeom>
        </p:spPr>
        <p:txBody>
          <a:bodyPr wrap="square">
            <a:spAutoFit/>
          </a:bodyPr>
          <a:lstStyle/>
          <a:p>
            <a:pPr>
              <a:lnSpc>
                <a:spcPct val="107000"/>
              </a:lnSpc>
              <a:spcAft>
                <a:spcPts val="2250"/>
              </a:spcAft>
            </a:pP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Following are some of the important activities that an Operating System performs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2722F0C-A336-408D-BB4E-DB0AC0B72B2E}"/>
              </a:ext>
            </a:extLst>
          </p:cNvPr>
          <p:cNvSpPr/>
          <p:nvPr/>
        </p:nvSpPr>
        <p:spPr>
          <a:xfrm>
            <a:off x="0" y="1714279"/>
            <a:ext cx="12192000" cy="4434997"/>
          </a:xfrm>
          <a:prstGeom prst="rect">
            <a:avLst/>
          </a:prstGeom>
        </p:spPr>
        <p:txBody>
          <a:bodyPr wrap="square">
            <a:spAutoFit/>
          </a:bodyPr>
          <a:lstStyle/>
          <a:p>
            <a:pPr marL="342900" lvl="0" indent="-342900">
              <a:lnSpc>
                <a:spcPct val="107000"/>
              </a:lnSpc>
              <a:spcAft>
                <a:spcPts val="800"/>
              </a:spcAft>
              <a:buSzPts val="1000"/>
              <a:buFont typeface="Wingdings" panose="05000000000000000000" pitchFamily="2" charset="2"/>
              <a:buChar char=""/>
              <a:tabLst>
                <a:tab pos="457200" algn="l"/>
              </a:tabLst>
            </a:pP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Security</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By means of password and similar other techniques, it prevents unauthorized access to programs and data.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 over system performance</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Recording delays between request for a service and response from the system.</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accounting</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Keeping track of time and resources used by various jobs and users.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Error detecting aids</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Production of dumps, traces, error messages, and other debugging and error detecting aids.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Coordination between other </a:t>
            </a:r>
            <a:r>
              <a:rPr lang="en-IN" sz="24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softwares</a:t>
            </a:r>
            <a:r>
              <a:rPr lang="en-IN"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and users</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Coordination and assignment of compilers, interpreters, assemblers and other software to the various users of the computer systems.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1DED334-E11D-46DA-8C3B-B0CC9B4DAB25}"/>
              </a:ext>
            </a:extLst>
          </p:cNvPr>
          <p:cNvPicPr/>
          <p:nvPr/>
        </p:nvPicPr>
        <p:blipFill rotWithShape="1">
          <a:blip r:embed="rId2"/>
          <a:srcRect l="6026" t="19382" r="75671" b="68327"/>
          <a:stretch/>
        </p:blipFill>
        <p:spPr bwMode="auto">
          <a:xfrm>
            <a:off x="10157059" y="52306"/>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13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905000"/>
            <a:ext cx="11506199" cy="2667000"/>
          </a:xfrm>
        </p:spPr>
        <p:txBody>
          <a:bodyPr>
            <a:normAutofit/>
          </a:bodyPr>
          <a:lstStyle/>
          <a:p>
            <a:r>
              <a:rPr lang="en-US" sz="7200" dirty="0">
                <a:solidFill>
                  <a:schemeClr val="accent4">
                    <a:lumMod val="75000"/>
                  </a:schemeClr>
                </a:solidFill>
              </a:rPr>
              <a:t>Fundamentals of Operating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398</TotalTime>
  <Words>5786</Words>
  <Application>Microsoft Office PowerPoint</Application>
  <PresentationFormat>Widescreen</PresentationFormat>
  <Paragraphs>535</Paragraphs>
  <Slides>55</Slides>
  <Notes>35</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Bookman Old Style</vt:lpstr>
      <vt:lpstr>Calibri</vt:lpstr>
      <vt:lpstr>Calibri Light</vt:lpstr>
      <vt:lpstr>Comic Sans MS</vt:lpstr>
      <vt:lpstr>Gill Sans MT</vt:lpstr>
      <vt:lpstr>Times New Roman</vt:lpstr>
      <vt:lpstr>Wingdings</vt:lpstr>
      <vt:lpstr>Retrospect</vt:lpstr>
      <vt:lpstr>PowerPoint Presentation</vt:lpstr>
      <vt:lpstr>Course Objectives</vt:lpstr>
      <vt:lpstr>PowerPoint Presentation</vt:lpstr>
      <vt:lpstr>PowerPoint Presentation</vt:lpstr>
      <vt:lpstr>PowerPoint Presentation</vt:lpstr>
      <vt:lpstr>PowerPoint Presentation</vt:lpstr>
      <vt:lpstr>PowerPoint Presentation</vt:lpstr>
      <vt:lpstr>PowerPoint Presentation</vt:lpstr>
      <vt:lpstr>Fundamentals of Operating System</vt:lpstr>
      <vt:lpstr>Operating System Services</vt:lpstr>
      <vt:lpstr>PowerPoint Presentation</vt:lpstr>
      <vt:lpstr>Operating System Services</vt:lpstr>
      <vt:lpstr>Operating System Services</vt:lpstr>
      <vt:lpstr>Operating System Services</vt:lpstr>
      <vt:lpstr>PowerPoint Presentation</vt:lpstr>
      <vt:lpstr>Operating System Services</vt:lpstr>
      <vt:lpstr>Structure of an Operating system</vt:lpstr>
      <vt:lpstr>Layered Approach</vt:lpstr>
      <vt:lpstr>PowerPoint Presentation</vt:lpstr>
      <vt:lpstr>Kernel</vt:lpstr>
      <vt:lpstr>Shell</vt:lpstr>
      <vt:lpstr>PowerPoint Presentation</vt:lpstr>
      <vt:lpstr>PowerPoint Presentation</vt:lpstr>
      <vt:lpstr>Evolution of OS</vt:lpstr>
      <vt:lpstr>Serial Processing</vt:lpstr>
      <vt:lpstr>Batch Processing</vt:lpstr>
      <vt:lpstr>PowerPoint Presentation</vt:lpstr>
      <vt:lpstr>PowerPoint Presentation</vt:lpstr>
      <vt:lpstr>Batch Processing</vt:lpstr>
      <vt:lpstr>Buffering</vt:lpstr>
      <vt:lpstr>Buffering</vt:lpstr>
      <vt:lpstr>PowerPoint Presentation</vt:lpstr>
      <vt:lpstr>Spooling  (Simultaneous Peripheral Operation On-line)</vt:lpstr>
      <vt:lpstr>Spooling Advantages</vt:lpstr>
      <vt:lpstr>Multiprogramming</vt:lpstr>
      <vt:lpstr>Multiprogramming</vt:lpstr>
      <vt:lpstr>PowerPoint Presentation</vt:lpstr>
      <vt:lpstr>Multiprogramming</vt:lpstr>
      <vt:lpstr>Time Sharing</vt:lpstr>
      <vt:lpstr>Time Sharing</vt:lpstr>
      <vt:lpstr>Time Sharing</vt:lpstr>
      <vt:lpstr>Multi Tasking</vt:lpstr>
      <vt:lpstr>Multiprocessing (Parallel Systems)</vt:lpstr>
      <vt:lpstr>PowerPoint Presentation</vt:lpstr>
      <vt:lpstr>Multiprocessing</vt:lpstr>
      <vt:lpstr>Types of Multiprocessing</vt:lpstr>
      <vt:lpstr>Asymmetric Multiprocessing</vt:lpstr>
      <vt:lpstr>Symmetric Multiprocessing (SMP)</vt:lpstr>
      <vt:lpstr>Distributed System</vt:lpstr>
      <vt:lpstr>Distributed System</vt:lpstr>
      <vt:lpstr>Distributed System</vt:lpstr>
      <vt:lpstr>Distributed System</vt:lpstr>
      <vt:lpstr>Real Time Systems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operating </dc:title>
  <dc:creator>HP</dc:creator>
  <cp:lastModifiedBy>HP</cp:lastModifiedBy>
  <cp:revision>22</cp:revision>
  <cp:lastPrinted>2023-02-18T04:48:34Z</cp:lastPrinted>
  <dcterms:created xsi:type="dcterms:W3CDTF">2023-02-03T06:12:09Z</dcterms:created>
  <dcterms:modified xsi:type="dcterms:W3CDTF">2024-04-17T05:50:11Z</dcterms:modified>
</cp:coreProperties>
</file>